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1" r:id="rId5"/>
  </p:sldMasterIdLst>
  <p:notesMasterIdLst>
    <p:notesMasterId r:id="rId32"/>
  </p:notesMasterIdLst>
  <p:handoutMasterIdLst>
    <p:handoutMasterId r:id="rId33"/>
  </p:handoutMasterIdLst>
  <p:sldIdLst>
    <p:sldId id="257" r:id="rId6"/>
    <p:sldId id="1165" r:id="rId7"/>
    <p:sldId id="1185" r:id="rId8"/>
    <p:sldId id="1187" r:id="rId9"/>
    <p:sldId id="1186" r:id="rId10"/>
    <p:sldId id="1164" r:id="rId11"/>
    <p:sldId id="1171" r:id="rId12"/>
    <p:sldId id="1179" r:id="rId13"/>
    <p:sldId id="1180" r:id="rId14"/>
    <p:sldId id="1172" r:id="rId15"/>
    <p:sldId id="1156" r:id="rId16"/>
    <p:sldId id="1182" r:id="rId17"/>
    <p:sldId id="1157" r:id="rId18"/>
    <p:sldId id="1178" r:id="rId19"/>
    <p:sldId id="1162" r:id="rId20"/>
    <p:sldId id="1173" r:id="rId21"/>
    <p:sldId id="1159" r:id="rId22"/>
    <p:sldId id="1161" r:id="rId23"/>
    <p:sldId id="1188" r:id="rId24"/>
    <p:sldId id="1167" r:id="rId25"/>
    <p:sldId id="1190" r:id="rId26"/>
    <p:sldId id="370" r:id="rId27"/>
    <p:sldId id="1191" r:id="rId28"/>
    <p:sldId id="1192" r:id="rId29"/>
    <p:sldId id="1193" r:id="rId30"/>
    <p:sldId id="1194" r:id="rId31"/>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4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ineen" initials="KD" lastIdx="1" clrIdx="0">
    <p:extLst>
      <p:ext uri="{19B8F6BF-5375-455C-9EA6-DF929625EA0E}">
        <p15:presenceInfo xmlns:p15="http://schemas.microsoft.com/office/powerpoint/2012/main" userId="S-1-5-21-3527288356-2719247799-901826061-2670" providerId="AD"/>
      </p:ext>
    </p:extLst>
  </p:cmAuthor>
  <p:cmAuthor id="2" name="Turner Skenderian" initials="TS" lastIdx="1" clrIdx="1">
    <p:extLst>
      <p:ext uri="{19B8F6BF-5375-455C-9EA6-DF929625EA0E}">
        <p15:presenceInfo xmlns:p15="http://schemas.microsoft.com/office/powerpoint/2012/main" userId="S::tskenderian@abettercity.org::ab1a7244-b7da-4d52-a893-cbb4406811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474"/>
    <a:srgbClr val="F67A20"/>
    <a:srgbClr val="FFC222"/>
    <a:srgbClr val="47C3D3"/>
    <a:srgbClr val="E5E6E9"/>
    <a:srgbClr val="5C6F7C"/>
    <a:srgbClr val="F47B20"/>
    <a:srgbClr val="E7A614"/>
    <a:srgbClr val="C5281C"/>
    <a:srgbClr val="007D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2D4ACD-FF83-43C7-BA63-E2222590951E}" v="1070" dt="2024-03-21T15:44:24.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6247" autoAdjust="0"/>
  </p:normalViewPr>
  <p:slideViewPr>
    <p:cSldViewPr snapToGrid="0">
      <p:cViewPr varScale="1">
        <p:scale>
          <a:sx n="102" d="100"/>
          <a:sy n="102" d="100"/>
        </p:scale>
        <p:origin x="91" y="173"/>
      </p:cViewPr>
      <p:guideLst>
        <p:guide orient="horz" pos="2688"/>
        <p:guide pos="4152"/>
      </p:guideLst>
    </p:cSldViewPr>
  </p:slideViewPr>
  <p:notesTextViewPr>
    <p:cViewPr>
      <p:scale>
        <a:sx n="3" d="2"/>
        <a:sy n="3" d="2"/>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abettercity-my.sharepoint.com/personal/callen-connelly_abettercity_org/Documents/Publications/Reports/MBTA%20Reliability/MBTA_Commuter_Rail_Ridership_by_Service_Date_and_Line_2023%20Year%20in%20Review_FULL%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r>
              <a:rPr lang="en-US" sz="1100" dirty="0"/>
              <a:t>Speed</a:t>
            </a:r>
            <a:r>
              <a:rPr lang="en-US" sz="1100" baseline="0" dirty="0"/>
              <a:t> Restrictions</a:t>
            </a:r>
          </a:p>
          <a:p>
            <a:pPr>
              <a:defRPr sz="1100"/>
            </a:pPr>
            <a:r>
              <a:rPr lang="en-US" sz="1100" baseline="0" dirty="0"/>
              <a:t>2023</a:t>
            </a:r>
            <a:endParaRPr lang="en-US" sz="1100" dirty="0"/>
          </a:p>
        </c:rich>
      </c:tx>
      <c:overlay val="0"/>
      <c:spPr>
        <a:noFill/>
        <a:ln>
          <a:noFill/>
        </a:ln>
        <a:effectLst/>
      </c:spPr>
      <c:txPr>
        <a:bodyPr rot="0" spcFirstLastPara="1" vertOverflow="ellipsis" vert="horz" wrap="square" anchor="ctr" anchorCtr="1"/>
        <a:lstStyle/>
        <a:p>
          <a:pPr>
            <a:defRPr sz="11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Blue Line</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DATA.xlsx]Restrictions'!$B$1:$M$1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DATA.xlsx]Restrictions'!$B$3:$M$3</c:f>
              <c:numCache>
                <c:formatCode>General</c:formatCode>
                <c:ptCount val="12"/>
                <c:pt idx="1">
                  <c:v>2</c:v>
                </c:pt>
                <c:pt idx="2">
                  <c:v>17</c:v>
                </c:pt>
                <c:pt idx="3">
                  <c:v>20</c:v>
                </c:pt>
                <c:pt idx="4">
                  <c:v>14</c:v>
                </c:pt>
                <c:pt idx="5">
                  <c:v>15</c:v>
                </c:pt>
                <c:pt idx="6">
                  <c:v>13</c:v>
                </c:pt>
                <c:pt idx="7">
                  <c:v>14</c:v>
                </c:pt>
                <c:pt idx="8">
                  <c:v>15</c:v>
                </c:pt>
                <c:pt idx="9">
                  <c:v>14</c:v>
                </c:pt>
                <c:pt idx="10">
                  <c:v>14</c:v>
                </c:pt>
                <c:pt idx="11">
                  <c:v>15</c:v>
                </c:pt>
              </c:numCache>
            </c:numRef>
          </c:val>
          <c:extLst>
            <c:ext xmlns:c16="http://schemas.microsoft.com/office/drawing/2014/chart" uri="{C3380CC4-5D6E-409C-BE32-E72D297353CC}">
              <c16:uniqueId val="{00000000-3B56-4DED-A6D5-87A4F674AC66}"/>
            </c:ext>
          </c:extLst>
        </c:ser>
        <c:ser>
          <c:idx val="1"/>
          <c:order val="1"/>
          <c:tx>
            <c:v>Green Line</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DATA.xlsx]Restrictions'!$B$1:$M$1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DATA.xlsx]Restrictions'!$B$7:$M$7</c:f>
              <c:numCache>
                <c:formatCode>General</c:formatCode>
                <c:ptCount val="12"/>
                <c:pt idx="0">
                  <c:v>16</c:v>
                </c:pt>
                <c:pt idx="1">
                  <c:v>19</c:v>
                </c:pt>
                <c:pt idx="2">
                  <c:v>67</c:v>
                </c:pt>
                <c:pt idx="3">
                  <c:v>67</c:v>
                </c:pt>
                <c:pt idx="4">
                  <c:v>64</c:v>
                </c:pt>
                <c:pt idx="5">
                  <c:v>85</c:v>
                </c:pt>
                <c:pt idx="6">
                  <c:v>82</c:v>
                </c:pt>
                <c:pt idx="7">
                  <c:v>65</c:v>
                </c:pt>
                <c:pt idx="8">
                  <c:v>82</c:v>
                </c:pt>
                <c:pt idx="9">
                  <c:v>70</c:v>
                </c:pt>
                <c:pt idx="10">
                  <c:v>70</c:v>
                </c:pt>
                <c:pt idx="11">
                  <c:v>38</c:v>
                </c:pt>
              </c:numCache>
            </c:numRef>
          </c:val>
          <c:extLst>
            <c:ext xmlns:c16="http://schemas.microsoft.com/office/drawing/2014/chart" uri="{C3380CC4-5D6E-409C-BE32-E72D297353CC}">
              <c16:uniqueId val="{00000001-3B56-4DED-A6D5-87A4F674AC66}"/>
            </c:ext>
          </c:extLst>
        </c:ser>
        <c:ser>
          <c:idx val="2"/>
          <c:order val="2"/>
          <c:tx>
            <c:v>Orange Line</c:v>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DATA.xlsx]Restrictions'!$B$1:$M$1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DATA.xlsx]Restrictions'!$B$11:$M$11</c:f>
              <c:numCache>
                <c:formatCode>General</c:formatCode>
                <c:ptCount val="12"/>
                <c:pt idx="0">
                  <c:v>24</c:v>
                </c:pt>
                <c:pt idx="1">
                  <c:v>23</c:v>
                </c:pt>
                <c:pt idx="2">
                  <c:v>39</c:v>
                </c:pt>
                <c:pt idx="3">
                  <c:v>30</c:v>
                </c:pt>
                <c:pt idx="4">
                  <c:v>31</c:v>
                </c:pt>
                <c:pt idx="5">
                  <c:v>31</c:v>
                </c:pt>
                <c:pt idx="6">
                  <c:v>33</c:v>
                </c:pt>
                <c:pt idx="7">
                  <c:v>38</c:v>
                </c:pt>
                <c:pt idx="8">
                  <c:v>34</c:v>
                </c:pt>
                <c:pt idx="9">
                  <c:v>42</c:v>
                </c:pt>
                <c:pt idx="10">
                  <c:v>39</c:v>
                </c:pt>
                <c:pt idx="11">
                  <c:v>36</c:v>
                </c:pt>
              </c:numCache>
            </c:numRef>
          </c:val>
          <c:extLst>
            <c:ext xmlns:c16="http://schemas.microsoft.com/office/drawing/2014/chart" uri="{C3380CC4-5D6E-409C-BE32-E72D297353CC}">
              <c16:uniqueId val="{00000002-3B56-4DED-A6D5-87A4F674AC66}"/>
            </c:ext>
          </c:extLst>
        </c:ser>
        <c:ser>
          <c:idx val="3"/>
          <c:order val="3"/>
          <c:tx>
            <c:v>Red Line</c:v>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DATA.xlsx]Restrictions'!$B$1:$M$1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DATA.xlsx]Restrictions'!$B$15:$M$15</c:f>
              <c:numCache>
                <c:formatCode>General</c:formatCode>
                <c:ptCount val="12"/>
                <c:pt idx="0">
                  <c:v>31</c:v>
                </c:pt>
                <c:pt idx="1">
                  <c:v>41</c:v>
                </c:pt>
                <c:pt idx="2">
                  <c:v>105</c:v>
                </c:pt>
                <c:pt idx="3">
                  <c:v>97</c:v>
                </c:pt>
                <c:pt idx="4">
                  <c:v>97</c:v>
                </c:pt>
                <c:pt idx="5">
                  <c:v>92</c:v>
                </c:pt>
                <c:pt idx="6">
                  <c:v>95</c:v>
                </c:pt>
                <c:pt idx="7">
                  <c:v>115</c:v>
                </c:pt>
                <c:pt idx="8">
                  <c:v>106</c:v>
                </c:pt>
                <c:pt idx="9">
                  <c:v>69</c:v>
                </c:pt>
                <c:pt idx="10">
                  <c:v>56</c:v>
                </c:pt>
                <c:pt idx="11">
                  <c:v>54</c:v>
                </c:pt>
              </c:numCache>
            </c:numRef>
          </c:val>
          <c:extLst>
            <c:ext xmlns:c16="http://schemas.microsoft.com/office/drawing/2014/chart" uri="{C3380CC4-5D6E-409C-BE32-E72D297353CC}">
              <c16:uniqueId val="{00000003-3B56-4DED-A6D5-87A4F674AC66}"/>
            </c:ext>
          </c:extLst>
        </c:ser>
        <c:dLbls>
          <c:dLblPos val="outEnd"/>
          <c:showLegendKey val="0"/>
          <c:showVal val="1"/>
          <c:showCatName val="0"/>
          <c:showSerName val="0"/>
          <c:showPercent val="0"/>
          <c:showBubbleSize val="0"/>
        </c:dLbls>
        <c:gapWidth val="444"/>
        <c:overlap val="-90"/>
        <c:axId val="573335087"/>
        <c:axId val="573336527"/>
        <c:extLst>
          <c:ext xmlns:c15="http://schemas.microsoft.com/office/drawing/2012/chart" uri="{02D57815-91ED-43cb-92C2-25804820EDAC}">
            <c15:filteredBarSeries>
              <c15:ser>
                <c:idx val="4"/>
                <c:order val="4"/>
                <c:tx>
                  <c:strRef>
                    <c:extLst>
                      <c:ext uri="{02D57815-91ED-43cb-92C2-25804820EDAC}">
                        <c15:formulaRef>
                          <c15:sqref>'[MBTA_Commuter_Rail_Ridership_by_Service_Date_and_Line_2023 Year in Review_FULL DATA.xlsx]Restrictions'!$A$18</c15:sqref>
                        </c15:formulaRef>
                      </c:ext>
                    </c:extLst>
                    <c:strCache>
                      <c:ptCount val="1"/>
                      <c:pt idx="0">
                        <c:v>Total Ending Restriction Count</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'[MBTA_Commuter_Rail_Ridership_by_Service_Date_and_Line_2023 Year in Review_FULL DATA.xlsx]Restrictions'!$B$1:$M$1</c15:sqref>
                        </c15:formulaRef>
                      </c:ext>
                    </c:extLst>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extLst>
                      <c:ext uri="{02D57815-91ED-43cb-92C2-25804820EDAC}">
                        <c15:formulaRef>
                          <c15:sqref>'[MBTA_Commuter_Rail_Ridership_by_Service_Date_and_Line_2023 Year in Review_FULL DATA.xlsx]Restrictions'!$B$18:$M$18</c15:sqref>
                        </c15:formulaRef>
                      </c:ext>
                    </c:extLst>
                    <c:numCache>
                      <c:formatCode>General</c:formatCode>
                      <c:ptCount val="12"/>
                      <c:pt idx="0">
                        <c:v>71</c:v>
                      </c:pt>
                      <c:pt idx="1">
                        <c:v>85</c:v>
                      </c:pt>
                      <c:pt idx="2">
                        <c:v>228</c:v>
                      </c:pt>
                      <c:pt idx="3">
                        <c:v>214</c:v>
                      </c:pt>
                      <c:pt idx="4">
                        <c:v>206</c:v>
                      </c:pt>
                      <c:pt idx="5">
                        <c:v>223</c:v>
                      </c:pt>
                      <c:pt idx="6">
                        <c:v>223</c:v>
                      </c:pt>
                      <c:pt idx="7">
                        <c:v>232</c:v>
                      </c:pt>
                      <c:pt idx="8">
                        <c:v>237</c:v>
                      </c:pt>
                      <c:pt idx="9">
                        <c:v>195</c:v>
                      </c:pt>
                      <c:pt idx="10">
                        <c:v>179</c:v>
                      </c:pt>
                      <c:pt idx="11">
                        <c:v>143</c:v>
                      </c:pt>
                    </c:numCache>
                  </c:numRef>
                </c:val>
                <c:extLst>
                  <c:ext xmlns:c16="http://schemas.microsoft.com/office/drawing/2014/chart" uri="{C3380CC4-5D6E-409C-BE32-E72D297353CC}">
                    <c16:uniqueId val="{00000004-3B56-4DED-A6D5-87A4F674AC66}"/>
                  </c:ext>
                </c:extLst>
              </c15:ser>
            </c15:filteredBarSeries>
          </c:ext>
        </c:extLst>
      </c:barChart>
      <c:catAx>
        <c:axId val="5733350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73336527"/>
        <c:crosses val="autoZero"/>
        <c:auto val="1"/>
        <c:lblAlgn val="ctr"/>
        <c:lblOffset val="100"/>
        <c:noMultiLvlLbl val="0"/>
      </c:catAx>
      <c:valAx>
        <c:axId val="573336527"/>
        <c:scaling>
          <c:orientation val="minMax"/>
        </c:scaling>
        <c:delete val="1"/>
        <c:axPos val="l"/>
        <c:numFmt formatCode="General" sourceLinked="1"/>
        <c:majorTickMark val="none"/>
        <c:minorTickMark val="none"/>
        <c:tickLblPos val="nextTo"/>
        <c:crossAx val="5733350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Airport Station</a:t>
            </a:r>
          </a:p>
          <a:p>
            <a:pPr>
              <a:defRPr/>
            </a:pPr>
            <a:r>
              <a:rPr lang="en-US" dirty="0"/>
              <a:t>Weekend</a:t>
            </a:r>
            <a:r>
              <a:rPr lang="en-US" baseline="0" dirty="0"/>
              <a:t> Ridership</a:t>
            </a:r>
            <a:endParaRPr lang="en-US" dirty="0"/>
          </a:p>
        </c:rich>
      </c:tx>
      <c:layout>
        <c:manualLayout>
          <c:xMode val="edge"/>
          <c:yMode val="edge"/>
          <c:x val="0.26622045880279283"/>
          <c:y val="2.1992880540907103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80808889419338E-2"/>
          <c:y val="0.37799215737343356"/>
          <c:w val="0.93222220443277459"/>
          <c:h val="0.5457289133300407"/>
        </c:manualLayout>
      </c:layout>
      <c:barChart>
        <c:barDir val="col"/>
        <c:grouping val="clustered"/>
        <c:varyColors val="0"/>
        <c:ser>
          <c:idx val="0"/>
          <c:order val="0"/>
          <c:tx>
            <c:v>2023</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DATA.xlsx]Airport Data Weekday'!$A$113:$M$113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'[MBTA_Commuter_Rail_Ridership_by_Service_Date_and_Line_2023 Year in Review_FULL DATA.xlsx]Airport Data Weekday'!$A$114:$M$114</c:f>
              <c:numCache>
                <c:formatCode>_(* #,##0_);_(* \(#,##0\);_(* "-"??_);_(@_)</c:formatCode>
                <c:ptCount val="12"/>
                <c:pt idx="0">
                  <c:v>3947.7777777777778</c:v>
                </c:pt>
                <c:pt idx="1">
                  <c:v>3570.375</c:v>
                </c:pt>
                <c:pt idx="2">
                  <c:v>4220.5</c:v>
                </c:pt>
                <c:pt idx="3">
                  <c:v>4365.1000000000004</c:v>
                </c:pt>
                <c:pt idx="4">
                  <c:v>4894.625</c:v>
                </c:pt>
                <c:pt idx="5">
                  <c:v>5928.75</c:v>
                </c:pt>
                <c:pt idx="6">
                  <c:v>6858.5</c:v>
                </c:pt>
                <c:pt idx="7">
                  <c:v>7862.625</c:v>
                </c:pt>
                <c:pt idx="8">
                  <c:v>4837</c:v>
                </c:pt>
                <c:pt idx="9">
                  <c:v>5342.666666666667</c:v>
                </c:pt>
                <c:pt idx="10">
                  <c:v>5112.375</c:v>
                </c:pt>
                <c:pt idx="11">
                  <c:v>4178.5</c:v>
                </c:pt>
              </c:numCache>
              <c:extLst/>
            </c:numRef>
          </c:val>
          <c:extLst>
            <c:ext xmlns:c16="http://schemas.microsoft.com/office/drawing/2014/chart" uri="{C3380CC4-5D6E-409C-BE32-E72D297353CC}">
              <c16:uniqueId val="{00000000-3B7C-4FEF-83C5-5BE9293A200C}"/>
            </c:ext>
          </c:extLst>
        </c:ser>
        <c:ser>
          <c:idx val="1"/>
          <c:order val="1"/>
          <c:tx>
            <c:v>2022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DATA.xlsx]Airport Data Weekday'!$A$113:$M$113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'[MBTA_Commuter_Rail_Ridership_by_Service_Date_and_Line_2023 Year in Review_FULL DATA.xlsx]Airport Data Weekday'!$A$115:$M$115</c:f>
              <c:numCache>
                <c:formatCode>_(* #,##0_);_(* \(#,##0\);_(* "-"??_);_(@_)</c:formatCode>
                <c:ptCount val="12"/>
                <c:pt idx="0">
                  <c:v>2384.5</c:v>
                </c:pt>
                <c:pt idx="1">
                  <c:v>3044.5</c:v>
                </c:pt>
                <c:pt idx="2">
                  <c:v>3504.25</c:v>
                </c:pt>
                <c:pt idx="3">
                  <c:v>3784.6666666666665</c:v>
                </c:pt>
                <c:pt idx="4">
                  <c:v>2296.6666666666665</c:v>
                </c:pt>
                <c:pt idx="5">
                  <c:v>4426.25</c:v>
                </c:pt>
                <c:pt idx="6">
                  <c:v>4746.3</c:v>
                </c:pt>
                <c:pt idx="7">
                  <c:v>4890.875</c:v>
                </c:pt>
                <c:pt idx="8">
                  <c:v>4954.125</c:v>
                </c:pt>
                <c:pt idx="9">
                  <c:v>4891.6000000000004</c:v>
                </c:pt>
                <c:pt idx="10">
                  <c:v>4710.5</c:v>
                </c:pt>
                <c:pt idx="11">
                  <c:v>3604.7777777777778</c:v>
                </c:pt>
              </c:numCache>
              <c:extLst/>
            </c:numRef>
          </c:val>
          <c:extLst>
            <c:ext xmlns:c16="http://schemas.microsoft.com/office/drawing/2014/chart" uri="{C3380CC4-5D6E-409C-BE32-E72D297353CC}">
              <c16:uniqueId val="{00000001-3B7C-4FEF-83C5-5BE9293A200C}"/>
            </c:ext>
          </c:extLst>
        </c:ser>
        <c:dLbls>
          <c:dLblPos val="outEnd"/>
          <c:showLegendKey val="0"/>
          <c:showVal val="1"/>
          <c:showCatName val="0"/>
          <c:showSerName val="0"/>
          <c:showPercent val="0"/>
          <c:showBubbleSize val="0"/>
        </c:dLbls>
        <c:gapWidth val="444"/>
        <c:overlap val="-90"/>
        <c:axId val="1015685632"/>
        <c:axId val="1015686112"/>
      </c:barChart>
      <c:catAx>
        <c:axId val="1015685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015686112"/>
        <c:crosses val="autoZero"/>
        <c:auto val="1"/>
        <c:lblAlgn val="ctr"/>
        <c:lblOffset val="100"/>
        <c:noMultiLvlLbl val="0"/>
      </c:catAx>
      <c:valAx>
        <c:axId val="1015686112"/>
        <c:scaling>
          <c:orientation val="minMax"/>
        </c:scaling>
        <c:delete val="1"/>
        <c:axPos val="l"/>
        <c:numFmt formatCode="_(* #,##0_);_(* \(#,##0\);_(* &quot;-&quot;??_);_(@_)" sourceLinked="1"/>
        <c:majorTickMark val="none"/>
        <c:minorTickMark val="none"/>
        <c:tickLblPos val="nextTo"/>
        <c:crossAx val="1015685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dirty="0"/>
              <a:t>Subway Travel Time Trends </a:t>
            </a:r>
          </a:p>
          <a:p>
            <a:pPr>
              <a:defRPr/>
            </a:pPr>
            <a:r>
              <a:rPr lang="en-US" dirty="0"/>
              <a:t>(2023)</a:t>
            </a:r>
          </a:p>
        </c:rich>
      </c:tx>
      <c:overlay val="0"/>
      <c:spPr>
        <a:noFill/>
        <a:ln>
          <a:no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manualLayout>
          <c:layoutTarget val="inner"/>
          <c:xMode val="edge"/>
          <c:yMode val="edge"/>
          <c:x val="1.6975308641975308E-2"/>
          <c:y val="0.21007832735105783"/>
          <c:w val="0.96604938271604934"/>
          <c:h val="0.61435092114473178"/>
        </c:manualLayout>
      </c:layout>
      <c:lineChart>
        <c:grouping val="standard"/>
        <c:varyColors val="0"/>
        <c:ser>
          <c:idx val="0"/>
          <c:order val="0"/>
          <c:tx>
            <c:strRef>
              <c:f>'[MBTA_Commuter_Rail_Ridership_by_Service_Date_and_Line_2023 Year in Review_FULL DATA.xlsx]Travel Time'!$A$2</c:f>
              <c:strCache>
                <c:ptCount val="1"/>
                <c:pt idx="0">
                  <c:v>Blue Line</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'[MBTA_Commuter_Rail_Ridership_by_Service_Date_and_Line_2023 Year in Review_FULL DATA.xlsx]Travel Time'!$B$1:$M$1</c:f>
              <c:strCache>
                <c:ptCount val="12"/>
                <c:pt idx="0">
                  <c:v>January</c:v>
                </c:pt>
                <c:pt idx="1">
                  <c:v>February</c:v>
                </c:pt>
                <c:pt idx="2">
                  <c:v>March </c:v>
                </c:pt>
                <c:pt idx="3">
                  <c:v>April</c:v>
                </c:pt>
                <c:pt idx="4">
                  <c:v>May</c:v>
                </c:pt>
                <c:pt idx="5">
                  <c:v>June </c:v>
                </c:pt>
                <c:pt idx="6">
                  <c:v>July</c:v>
                </c:pt>
                <c:pt idx="7">
                  <c:v>August</c:v>
                </c:pt>
                <c:pt idx="8">
                  <c:v>September</c:v>
                </c:pt>
                <c:pt idx="9">
                  <c:v>October</c:v>
                </c:pt>
                <c:pt idx="10">
                  <c:v>November </c:v>
                </c:pt>
                <c:pt idx="11">
                  <c:v>December</c:v>
                </c:pt>
              </c:strCache>
            </c:strRef>
          </c:cat>
          <c:val>
            <c:numRef>
              <c:f>'[MBTA_Commuter_Rail_Ridership_by_Service_Date_and_Line_2023 Year in Review_FULL DATA.xlsx]Travel Time'!$B$2:$M$2</c:f>
              <c:numCache>
                <c:formatCode>0.0</c:formatCode>
                <c:ptCount val="12"/>
                <c:pt idx="0">
                  <c:v>18.7</c:v>
                </c:pt>
                <c:pt idx="1">
                  <c:v>19.100000000000001</c:v>
                </c:pt>
                <c:pt idx="2">
                  <c:v>26.5</c:v>
                </c:pt>
                <c:pt idx="3">
                  <c:v>24.7</c:v>
                </c:pt>
                <c:pt idx="4">
                  <c:v>22.1</c:v>
                </c:pt>
                <c:pt idx="5">
                  <c:v>22.2</c:v>
                </c:pt>
                <c:pt idx="6">
                  <c:v>22.5</c:v>
                </c:pt>
                <c:pt idx="7">
                  <c:v>22.9</c:v>
                </c:pt>
                <c:pt idx="8">
                  <c:v>22.2</c:v>
                </c:pt>
                <c:pt idx="9">
                  <c:v>22.2</c:v>
                </c:pt>
                <c:pt idx="10">
                  <c:v>21.8</c:v>
                </c:pt>
                <c:pt idx="11">
                  <c:v>21.7</c:v>
                </c:pt>
              </c:numCache>
            </c:numRef>
          </c:val>
          <c:smooth val="0"/>
          <c:extLst>
            <c:ext xmlns:c16="http://schemas.microsoft.com/office/drawing/2014/chart" uri="{C3380CC4-5D6E-409C-BE32-E72D297353CC}">
              <c16:uniqueId val="{00000000-3C27-4E5F-BE39-ADCCB29F325C}"/>
            </c:ext>
          </c:extLst>
        </c:ser>
        <c:ser>
          <c:idx val="1"/>
          <c:order val="1"/>
          <c:tx>
            <c:strRef>
              <c:f>'[MBTA_Commuter_Rail_Ridership_by_Service_Date_and_Line_2023 Year in Review_FULL DATA.xlsx]Travel Time'!$A$3</c:f>
              <c:strCache>
                <c:ptCount val="1"/>
                <c:pt idx="0">
                  <c:v>Orange Line </c:v>
                </c:pt>
              </c:strCache>
            </c:strRef>
          </c:tx>
          <c:spPr>
            <a:ln w="19050" cap="rnd" cmpd="sng" algn="ctr">
              <a:solidFill>
                <a:schemeClr val="accent3"/>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'[MBTA_Commuter_Rail_Ridership_by_Service_Date_and_Line_2023 Year in Review_FULL DATA.xlsx]Travel Time'!$B$1:$M$1</c:f>
              <c:strCache>
                <c:ptCount val="12"/>
                <c:pt idx="0">
                  <c:v>January</c:v>
                </c:pt>
                <c:pt idx="1">
                  <c:v>February</c:v>
                </c:pt>
                <c:pt idx="2">
                  <c:v>March </c:v>
                </c:pt>
                <c:pt idx="3">
                  <c:v>April</c:v>
                </c:pt>
                <c:pt idx="4">
                  <c:v>May</c:v>
                </c:pt>
                <c:pt idx="5">
                  <c:v>June </c:v>
                </c:pt>
                <c:pt idx="6">
                  <c:v>July</c:v>
                </c:pt>
                <c:pt idx="7">
                  <c:v>August</c:v>
                </c:pt>
                <c:pt idx="8">
                  <c:v>September</c:v>
                </c:pt>
                <c:pt idx="9">
                  <c:v>October</c:v>
                </c:pt>
                <c:pt idx="10">
                  <c:v>November </c:v>
                </c:pt>
                <c:pt idx="11">
                  <c:v>December</c:v>
                </c:pt>
              </c:strCache>
            </c:strRef>
          </c:cat>
          <c:val>
            <c:numRef>
              <c:f>'[MBTA_Commuter_Rail_Ridership_by_Service_Date_and_Line_2023 Year in Review_FULL DATA.xlsx]Travel Time'!$B$3:$M$3</c:f>
              <c:numCache>
                <c:formatCode>0.0</c:formatCode>
                <c:ptCount val="12"/>
                <c:pt idx="0">
                  <c:v>38.9</c:v>
                </c:pt>
                <c:pt idx="1">
                  <c:v>39.5</c:v>
                </c:pt>
                <c:pt idx="2">
                  <c:v>48.7</c:v>
                </c:pt>
                <c:pt idx="3">
                  <c:v>44.8</c:v>
                </c:pt>
                <c:pt idx="4">
                  <c:v>42.6</c:v>
                </c:pt>
                <c:pt idx="5">
                  <c:v>47.6</c:v>
                </c:pt>
                <c:pt idx="6">
                  <c:v>48</c:v>
                </c:pt>
                <c:pt idx="7">
                  <c:v>47.5</c:v>
                </c:pt>
                <c:pt idx="8">
                  <c:v>44.3</c:v>
                </c:pt>
                <c:pt idx="9">
                  <c:v>45.3</c:v>
                </c:pt>
                <c:pt idx="10">
                  <c:v>44.9</c:v>
                </c:pt>
                <c:pt idx="11">
                  <c:v>42.8</c:v>
                </c:pt>
              </c:numCache>
            </c:numRef>
          </c:val>
          <c:smooth val="0"/>
          <c:extLst>
            <c:ext xmlns:c16="http://schemas.microsoft.com/office/drawing/2014/chart" uri="{C3380CC4-5D6E-409C-BE32-E72D297353CC}">
              <c16:uniqueId val="{00000001-3C27-4E5F-BE39-ADCCB29F325C}"/>
            </c:ext>
          </c:extLst>
        </c:ser>
        <c:ser>
          <c:idx val="3"/>
          <c:order val="3"/>
          <c:tx>
            <c:strRef>
              <c:f>'[MBTA_Commuter_Rail_Ridership_by_Service_Date_and_Line_2023 Year in Review_FULL DATA.xlsx]Travel Time'!$A$5</c:f>
              <c:strCache>
                <c:ptCount val="1"/>
                <c:pt idx="0">
                  <c:v>Ashmont</c:v>
                </c:pt>
              </c:strCache>
            </c:strRef>
          </c:tx>
          <c:spPr>
            <a:ln w="19050" cap="rnd" cmpd="sng" algn="ctr">
              <a:solidFill>
                <a:srgbClr val="FF000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'[MBTA_Commuter_Rail_Ridership_by_Service_Date_and_Line_2023 Year in Review_FULL DATA.xlsx]Travel Time'!$B$1:$M$1</c:f>
              <c:strCache>
                <c:ptCount val="12"/>
                <c:pt idx="0">
                  <c:v>January</c:v>
                </c:pt>
                <c:pt idx="1">
                  <c:v>February</c:v>
                </c:pt>
                <c:pt idx="2">
                  <c:v>March </c:v>
                </c:pt>
                <c:pt idx="3">
                  <c:v>April</c:v>
                </c:pt>
                <c:pt idx="4">
                  <c:v>May</c:v>
                </c:pt>
                <c:pt idx="5">
                  <c:v>June </c:v>
                </c:pt>
                <c:pt idx="6">
                  <c:v>July</c:v>
                </c:pt>
                <c:pt idx="7">
                  <c:v>August</c:v>
                </c:pt>
                <c:pt idx="8">
                  <c:v>September</c:v>
                </c:pt>
                <c:pt idx="9">
                  <c:v>October</c:v>
                </c:pt>
                <c:pt idx="10">
                  <c:v>November </c:v>
                </c:pt>
                <c:pt idx="11">
                  <c:v>December</c:v>
                </c:pt>
              </c:strCache>
            </c:strRef>
          </c:cat>
          <c:val>
            <c:numRef>
              <c:f>'[MBTA_Commuter_Rail_Ridership_by_Service_Date_and_Line_2023 Year in Review_FULL DATA.xlsx]Travel Time'!$B$5:$M$5</c:f>
              <c:numCache>
                <c:formatCode>0.0</c:formatCode>
                <c:ptCount val="12"/>
                <c:pt idx="0">
                  <c:v>46.7</c:v>
                </c:pt>
                <c:pt idx="1">
                  <c:v>47.2</c:v>
                </c:pt>
                <c:pt idx="2">
                  <c:v>62.3</c:v>
                </c:pt>
                <c:pt idx="3">
                  <c:v>62.7</c:v>
                </c:pt>
                <c:pt idx="4">
                  <c:v>54.8</c:v>
                </c:pt>
                <c:pt idx="5">
                  <c:v>54.8</c:v>
                </c:pt>
                <c:pt idx="6">
                  <c:v>55.8</c:v>
                </c:pt>
                <c:pt idx="7">
                  <c:v>65.599999999999994</c:v>
                </c:pt>
                <c:pt idx="8">
                  <c:v>64.2</c:v>
                </c:pt>
                <c:pt idx="9">
                  <c:v>61.1</c:v>
                </c:pt>
                <c:pt idx="10">
                  <c:v>53.9</c:v>
                </c:pt>
                <c:pt idx="11">
                  <c:v>51.7</c:v>
                </c:pt>
              </c:numCache>
            </c:numRef>
          </c:val>
          <c:smooth val="0"/>
          <c:extLst>
            <c:ext xmlns:c16="http://schemas.microsoft.com/office/drawing/2014/chart" uri="{C3380CC4-5D6E-409C-BE32-E72D297353CC}">
              <c16:uniqueId val="{00000002-3C27-4E5F-BE39-ADCCB29F325C}"/>
            </c:ext>
          </c:extLst>
        </c:ser>
        <c:ser>
          <c:idx val="4"/>
          <c:order val="4"/>
          <c:tx>
            <c:strRef>
              <c:f>'[MBTA_Commuter_Rail_Ridership_by_Service_Date_and_Line_2023 Year in Review_FULL DATA.xlsx]Travel Time'!$A$6</c:f>
              <c:strCache>
                <c:ptCount val="1"/>
                <c:pt idx="0">
                  <c:v>Braintree</c:v>
                </c:pt>
              </c:strCache>
            </c:strRef>
          </c:tx>
          <c:spPr>
            <a:ln w="19050" cap="rnd" cmpd="sng" algn="ctr">
              <a:solidFill>
                <a:srgbClr val="FF0000"/>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'[MBTA_Commuter_Rail_Ridership_by_Service_Date_and_Line_2023 Year in Review_FULL DATA.xlsx]Travel Time'!$B$1:$M$1</c:f>
              <c:strCache>
                <c:ptCount val="12"/>
                <c:pt idx="0">
                  <c:v>January</c:v>
                </c:pt>
                <c:pt idx="1">
                  <c:v>February</c:v>
                </c:pt>
                <c:pt idx="2">
                  <c:v>March </c:v>
                </c:pt>
                <c:pt idx="3">
                  <c:v>April</c:v>
                </c:pt>
                <c:pt idx="4">
                  <c:v>May</c:v>
                </c:pt>
                <c:pt idx="5">
                  <c:v>June </c:v>
                </c:pt>
                <c:pt idx="6">
                  <c:v>July</c:v>
                </c:pt>
                <c:pt idx="7">
                  <c:v>August</c:v>
                </c:pt>
                <c:pt idx="8">
                  <c:v>September</c:v>
                </c:pt>
                <c:pt idx="9">
                  <c:v>October</c:v>
                </c:pt>
                <c:pt idx="10">
                  <c:v>November </c:v>
                </c:pt>
                <c:pt idx="11">
                  <c:v>December</c:v>
                </c:pt>
              </c:strCache>
            </c:strRef>
          </c:cat>
          <c:val>
            <c:numRef>
              <c:f>'[MBTA_Commuter_Rail_Ridership_by_Service_Date_and_Line_2023 Year in Review_FULL DATA.xlsx]Travel Time'!$B$6:$M$6</c:f>
              <c:numCache>
                <c:formatCode>0.0</c:formatCode>
                <c:ptCount val="12"/>
                <c:pt idx="0">
                  <c:v>64.7</c:v>
                </c:pt>
                <c:pt idx="1">
                  <c:v>73.3</c:v>
                </c:pt>
                <c:pt idx="2">
                  <c:v>85.5</c:v>
                </c:pt>
                <c:pt idx="3">
                  <c:v>86</c:v>
                </c:pt>
                <c:pt idx="4">
                  <c:v>77.2</c:v>
                </c:pt>
                <c:pt idx="5">
                  <c:v>74.2</c:v>
                </c:pt>
                <c:pt idx="6">
                  <c:v>74.2</c:v>
                </c:pt>
                <c:pt idx="7">
                  <c:v>83.8</c:v>
                </c:pt>
                <c:pt idx="8">
                  <c:v>77.2</c:v>
                </c:pt>
                <c:pt idx="9">
                  <c:v>75.400000000000006</c:v>
                </c:pt>
                <c:pt idx="10">
                  <c:v>71</c:v>
                </c:pt>
                <c:pt idx="11">
                  <c:v>68.900000000000006</c:v>
                </c:pt>
              </c:numCache>
            </c:numRef>
          </c:val>
          <c:smooth val="0"/>
          <c:extLst>
            <c:ext xmlns:c16="http://schemas.microsoft.com/office/drawing/2014/chart" uri="{C3380CC4-5D6E-409C-BE32-E72D297353CC}">
              <c16:uniqueId val="{00000003-3C27-4E5F-BE39-ADCCB29F325C}"/>
            </c:ext>
          </c:extLst>
        </c:ser>
        <c:dLbls>
          <c:dLblPos val="ctr"/>
          <c:showLegendKey val="0"/>
          <c:showVal val="1"/>
          <c:showCatName val="0"/>
          <c:showSerName val="0"/>
          <c:showPercent val="0"/>
          <c:showBubbleSize val="0"/>
        </c:dLbls>
        <c:marker val="1"/>
        <c:smooth val="0"/>
        <c:axId val="262961295"/>
        <c:axId val="262967055"/>
        <c:extLst>
          <c:ext xmlns:c15="http://schemas.microsoft.com/office/drawing/2012/chart" uri="{02D57815-91ED-43cb-92C2-25804820EDAC}">
            <c15:filteredLineSeries>
              <c15:ser>
                <c:idx val="2"/>
                <c:order val="2"/>
                <c:tx>
                  <c:strRef>
                    <c:extLst>
                      <c:ext uri="{02D57815-91ED-43cb-92C2-25804820EDAC}">
                        <c15:formulaRef>
                          <c15:sqref>'[MBTA_Commuter_Rail_Ridership_by_Service_Date_and_Line_2023 Year in Review_FULL DATA.xlsx]Travel Time'!$A$4</c15:sqref>
                        </c15:formulaRef>
                      </c:ext>
                    </c:extLst>
                    <c:strCache>
                      <c:ptCount val="1"/>
                      <c:pt idx="0">
                        <c:v>Red Line </c:v>
                      </c:pt>
                    </c:strCache>
                  </c:strRef>
                </c:tx>
                <c:spPr>
                  <a:ln w="19050" cap="rnd" cmpd="sng" algn="ctr">
                    <a:solidFill>
                      <a:schemeClr val="accent3">
                        <a:shade val="95000"/>
                        <a:satMod val="10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cat>
                  <c:strRef>
                    <c:extLst>
                      <c:ext uri="{02D57815-91ED-43cb-92C2-25804820EDAC}">
                        <c15:formulaRef>
                          <c15:sqref>'[MBTA_Commuter_Rail_Ridership_by_Service_Date_and_Line_2023 Year in Review_FULL DATA.xlsx]Travel Time'!$B$1:$M$1</c15:sqref>
                        </c15:formulaRef>
                      </c:ext>
                    </c:extLst>
                    <c:strCache>
                      <c:ptCount val="12"/>
                      <c:pt idx="0">
                        <c:v>January</c:v>
                      </c:pt>
                      <c:pt idx="1">
                        <c:v>February</c:v>
                      </c:pt>
                      <c:pt idx="2">
                        <c:v>March </c:v>
                      </c:pt>
                      <c:pt idx="3">
                        <c:v>April</c:v>
                      </c:pt>
                      <c:pt idx="4">
                        <c:v>May</c:v>
                      </c:pt>
                      <c:pt idx="5">
                        <c:v>June </c:v>
                      </c:pt>
                      <c:pt idx="6">
                        <c:v>July</c:v>
                      </c:pt>
                      <c:pt idx="7">
                        <c:v>August</c:v>
                      </c:pt>
                      <c:pt idx="8">
                        <c:v>September</c:v>
                      </c:pt>
                      <c:pt idx="9">
                        <c:v>October</c:v>
                      </c:pt>
                      <c:pt idx="10">
                        <c:v>November </c:v>
                      </c:pt>
                      <c:pt idx="11">
                        <c:v>December</c:v>
                      </c:pt>
                    </c:strCache>
                  </c:strRef>
                </c:cat>
                <c:val>
                  <c:numRef>
                    <c:extLst>
                      <c:ext uri="{02D57815-91ED-43cb-92C2-25804820EDAC}">
                        <c15:formulaRef>
                          <c15:sqref>'[MBTA_Commuter_Rail_Ridership_by_Service_Date_and_Line_2023 Year in Review_FULL DATA.xlsx]Travel Time'!$B$4:$M$4</c15:sqref>
                        </c15:formulaRef>
                      </c:ext>
                    </c:extLst>
                    <c:numCache>
                      <c:formatCode>General</c:formatCode>
                      <c:ptCount val="12"/>
                    </c:numCache>
                  </c:numRef>
                </c:val>
                <c:smooth val="0"/>
                <c:extLst>
                  <c:ext xmlns:c16="http://schemas.microsoft.com/office/drawing/2014/chart" uri="{C3380CC4-5D6E-409C-BE32-E72D297353CC}">
                    <c16:uniqueId val="{00000004-3C27-4E5F-BE39-ADCCB29F325C}"/>
                  </c:ext>
                </c:extLst>
              </c15:ser>
            </c15:filteredLineSeries>
          </c:ext>
        </c:extLst>
      </c:lineChart>
      <c:catAx>
        <c:axId val="26296129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262967055"/>
        <c:crosses val="autoZero"/>
        <c:auto val="1"/>
        <c:lblAlgn val="ctr"/>
        <c:lblOffset val="100"/>
        <c:noMultiLvlLbl val="0"/>
      </c:catAx>
      <c:valAx>
        <c:axId val="262967055"/>
        <c:scaling>
          <c:orientation val="minMax"/>
        </c:scaling>
        <c:delete val="1"/>
        <c:axPos val="l"/>
        <c:numFmt formatCode="0.0" sourceLinked="1"/>
        <c:majorTickMark val="none"/>
        <c:minorTickMark val="none"/>
        <c:tickLblPos val="nextTo"/>
        <c:crossAx val="262961295"/>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Weekday Subway</a:t>
            </a:r>
            <a:r>
              <a:rPr lang="en-US" baseline="0" dirty="0"/>
              <a:t> Ridership</a:t>
            </a:r>
            <a:endParaRPr lang="en-US" dirty="0"/>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'[MBTA_Commuter_Rail_Ridership_by_Service_Date_and_Line_2023 Year in Review_FULL DATA.xlsx]2023 Subway Weekday'!$O$29</c:f>
              <c:strCache>
                <c:ptCount val="1"/>
                <c:pt idx="0">
                  <c:v>2022</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Subway Weekday'!$N$30:$N$33</c:f>
              <c:strCache>
                <c:ptCount val="4"/>
                <c:pt idx="0">
                  <c:v>Blue Line</c:v>
                </c:pt>
                <c:pt idx="1">
                  <c:v>Green Line</c:v>
                </c:pt>
                <c:pt idx="2">
                  <c:v>Orange Line</c:v>
                </c:pt>
                <c:pt idx="3">
                  <c:v>Red Line</c:v>
                </c:pt>
              </c:strCache>
            </c:strRef>
          </c:cat>
          <c:val>
            <c:numRef>
              <c:f>'[MBTA_Commuter_Rail_Ridership_by_Service_Date_and_Line_2023 Year in Review_FULL DATA.xlsx]2023 Subway Weekday'!$O$30:$O$33</c:f>
              <c:numCache>
                <c:formatCode>_(* #,##0_);_(* \(#,##0\);_(* "-"??_);_(@_)</c:formatCode>
                <c:ptCount val="4"/>
                <c:pt idx="0">
                  <c:v>349490.59265010344</c:v>
                </c:pt>
                <c:pt idx="1">
                  <c:v>507257.29638622247</c:v>
                </c:pt>
                <c:pt idx="2">
                  <c:v>792322.38722002634</c:v>
                </c:pt>
                <c:pt idx="3">
                  <c:v>1080848.256305289</c:v>
                </c:pt>
              </c:numCache>
            </c:numRef>
          </c:val>
          <c:extLst>
            <c:ext xmlns:c16="http://schemas.microsoft.com/office/drawing/2014/chart" uri="{C3380CC4-5D6E-409C-BE32-E72D297353CC}">
              <c16:uniqueId val="{00000000-9223-47DB-A536-59789E72B7FA}"/>
            </c:ext>
          </c:extLst>
        </c:ser>
        <c:ser>
          <c:idx val="1"/>
          <c:order val="1"/>
          <c:tx>
            <c:strRef>
              <c:f>'[MBTA_Commuter_Rail_Ridership_by_Service_Date_and_Line_2023 Year in Review_FULL DATA.xlsx]2023 Subway Weekday'!$Q$29</c:f>
              <c:strCache>
                <c:ptCount val="1"/>
                <c:pt idx="0">
                  <c:v>2023</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Subway Weekday'!$N$30:$N$33</c:f>
              <c:strCache>
                <c:ptCount val="4"/>
                <c:pt idx="0">
                  <c:v>Blue Line</c:v>
                </c:pt>
                <c:pt idx="1">
                  <c:v>Green Line</c:v>
                </c:pt>
                <c:pt idx="2">
                  <c:v>Orange Line</c:v>
                </c:pt>
                <c:pt idx="3">
                  <c:v>Red Line</c:v>
                </c:pt>
              </c:strCache>
            </c:strRef>
          </c:cat>
          <c:val>
            <c:numRef>
              <c:f>'[MBTA_Commuter_Rail_Ridership_by_Service_Date_and_Line_2023 Year in Review_FULL DATA.xlsx]2023 Subway Weekday'!$Q$30:$Q$33</c:f>
              <c:numCache>
                <c:formatCode>_(* #,##0_);_(* \(#,##0\);_(* "-"??_);_(@_)</c:formatCode>
                <c:ptCount val="4"/>
                <c:pt idx="0">
                  <c:v>442556.64584980236</c:v>
                </c:pt>
                <c:pt idx="1">
                  <c:v>567056.89332768682</c:v>
                </c:pt>
                <c:pt idx="2">
                  <c:v>896813.10925089405</c:v>
                </c:pt>
                <c:pt idx="3">
                  <c:v>1021736.6893562956</c:v>
                </c:pt>
              </c:numCache>
            </c:numRef>
          </c:val>
          <c:extLst>
            <c:ext xmlns:c16="http://schemas.microsoft.com/office/drawing/2014/chart" uri="{C3380CC4-5D6E-409C-BE32-E72D297353CC}">
              <c16:uniqueId val="{00000001-9223-47DB-A536-59789E72B7FA}"/>
            </c:ext>
          </c:extLst>
        </c:ser>
        <c:dLbls>
          <c:dLblPos val="outEnd"/>
          <c:showLegendKey val="0"/>
          <c:showVal val="1"/>
          <c:showCatName val="0"/>
          <c:showSerName val="0"/>
          <c:showPercent val="0"/>
          <c:showBubbleSize val="0"/>
        </c:dLbls>
        <c:gapWidth val="444"/>
        <c:overlap val="-90"/>
        <c:axId val="1803999968"/>
        <c:axId val="1804000448"/>
      </c:barChart>
      <c:catAx>
        <c:axId val="1803999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804000448"/>
        <c:crosses val="autoZero"/>
        <c:auto val="1"/>
        <c:lblAlgn val="ctr"/>
        <c:lblOffset val="100"/>
        <c:noMultiLvlLbl val="0"/>
      </c:catAx>
      <c:valAx>
        <c:axId val="1804000448"/>
        <c:scaling>
          <c:orientation val="minMax"/>
        </c:scaling>
        <c:delete val="1"/>
        <c:axPos val="l"/>
        <c:numFmt formatCode="_(* #,##0_);_(* \(#,##0\);_(* &quot;-&quot;??_);_(@_)" sourceLinked="1"/>
        <c:majorTickMark val="none"/>
        <c:minorTickMark val="none"/>
        <c:tickLblPos val="nextTo"/>
        <c:crossAx val="18039999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Weekend Subway Ridership</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'[MBTA_Commuter_Rail_Ridership_by_Service_Date_and_Line_2023 Year in Review_FULL DATA.xlsx]2023 Subway Weekend'!$O$29</c:f>
              <c:strCache>
                <c:ptCount val="1"/>
                <c:pt idx="0">
                  <c:v>Grand Sum 2022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Subway Weekend'!$N$30:$N$33</c:f>
              <c:strCache>
                <c:ptCount val="4"/>
                <c:pt idx="0">
                  <c:v>Blue Line</c:v>
                </c:pt>
                <c:pt idx="1">
                  <c:v>Green Line</c:v>
                </c:pt>
                <c:pt idx="2">
                  <c:v>Orange Line</c:v>
                </c:pt>
                <c:pt idx="3">
                  <c:v>Red Line</c:v>
                </c:pt>
              </c:strCache>
            </c:strRef>
          </c:cat>
          <c:val>
            <c:numRef>
              <c:f>'[MBTA_Commuter_Rail_Ridership_by_Service_Date_and_Line_2023 Year in Review_FULL DATA.xlsx]2023 Subway Weekend'!$O$30:$O$33</c:f>
              <c:numCache>
                <c:formatCode>_(* #,##0_);_(* \(#,##0\);_(* "-"??_);_(@_)</c:formatCode>
                <c:ptCount val="4"/>
                <c:pt idx="0">
                  <c:v>245278.79444444444</c:v>
                </c:pt>
                <c:pt idx="1">
                  <c:v>422191.40833333333</c:v>
                </c:pt>
                <c:pt idx="2">
                  <c:v>430274.80555555556</c:v>
                </c:pt>
                <c:pt idx="3">
                  <c:v>572466.02222222229</c:v>
                </c:pt>
              </c:numCache>
            </c:numRef>
          </c:val>
          <c:extLst>
            <c:ext xmlns:c16="http://schemas.microsoft.com/office/drawing/2014/chart" uri="{C3380CC4-5D6E-409C-BE32-E72D297353CC}">
              <c16:uniqueId val="{00000000-6A47-4DFE-94CB-A8B0FB289B1F}"/>
            </c:ext>
          </c:extLst>
        </c:ser>
        <c:ser>
          <c:idx val="1"/>
          <c:order val="1"/>
          <c:tx>
            <c:strRef>
              <c:f>'[MBTA_Commuter_Rail_Ridership_by_Service_Date_and_Line_2023 Year in Review_FULL DATA.xlsx]2023 Subway Weekend'!$Q$29</c:f>
              <c:strCache>
                <c:ptCount val="1"/>
                <c:pt idx="0">
                  <c:v>2023</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Subway Weekend'!$N$30:$N$33</c:f>
              <c:strCache>
                <c:ptCount val="4"/>
                <c:pt idx="0">
                  <c:v>Blue Line</c:v>
                </c:pt>
                <c:pt idx="1">
                  <c:v>Green Line</c:v>
                </c:pt>
                <c:pt idx="2">
                  <c:v>Orange Line</c:v>
                </c:pt>
                <c:pt idx="3">
                  <c:v>Red Line</c:v>
                </c:pt>
              </c:strCache>
            </c:strRef>
          </c:cat>
          <c:val>
            <c:numRef>
              <c:f>'[MBTA_Commuter_Rail_Ridership_by_Service_Date_and_Line_2023 Year in Review_FULL DATA.xlsx]2023 Subway Weekend'!$Q$30:$Q$33</c:f>
              <c:numCache>
                <c:formatCode>_(* #,##0_);_(* \(#,##0\);_(* "-"??_);_(@_)</c:formatCode>
                <c:ptCount val="4"/>
                <c:pt idx="0">
                  <c:v>312948.48055555555</c:v>
                </c:pt>
                <c:pt idx="1">
                  <c:v>454600.33888888889</c:v>
                </c:pt>
                <c:pt idx="2">
                  <c:v>493921.98055555555</c:v>
                </c:pt>
                <c:pt idx="3">
                  <c:v>503558.10833333334</c:v>
                </c:pt>
              </c:numCache>
            </c:numRef>
          </c:val>
          <c:extLst>
            <c:ext xmlns:c16="http://schemas.microsoft.com/office/drawing/2014/chart" uri="{C3380CC4-5D6E-409C-BE32-E72D297353CC}">
              <c16:uniqueId val="{00000001-6A47-4DFE-94CB-A8B0FB289B1F}"/>
            </c:ext>
          </c:extLst>
        </c:ser>
        <c:dLbls>
          <c:dLblPos val="outEnd"/>
          <c:showLegendKey val="0"/>
          <c:showVal val="1"/>
          <c:showCatName val="0"/>
          <c:showSerName val="0"/>
          <c:showPercent val="0"/>
          <c:showBubbleSize val="0"/>
        </c:dLbls>
        <c:gapWidth val="444"/>
        <c:overlap val="-90"/>
        <c:axId val="2011308863"/>
        <c:axId val="2011309343"/>
      </c:barChart>
      <c:catAx>
        <c:axId val="20113088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011309343"/>
        <c:crosses val="autoZero"/>
        <c:auto val="1"/>
        <c:lblAlgn val="ctr"/>
        <c:lblOffset val="100"/>
        <c:noMultiLvlLbl val="0"/>
      </c:catAx>
      <c:valAx>
        <c:axId val="2011309343"/>
        <c:scaling>
          <c:orientation val="minMax"/>
        </c:scaling>
        <c:delete val="1"/>
        <c:axPos val="l"/>
        <c:numFmt formatCode="_(* #,##0_);_(* \(#,##0\);_(* &quot;-&quot;??_);_(@_)" sourceLinked="1"/>
        <c:majorTickMark val="none"/>
        <c:minorTickMark val="none"/>
        <c:tickLblPos val="nextTo"/>
        <c:crossAx val="20113088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Commuter Rail (Weekday) Ridership </a:t>
            </a:r>
          </a:p>
          <a:p>
            <a:pPr>
              <a:defRPr/>
            </a:pPr>
            <a:r>
              <a:rPr lang="en-US" dirty="0"/>
              <a:t>2022 vs.</a:t>
            </a:r>
            <a:r>
              <a:rPr lang="en-US" baseline="0" dirty="0"/>
              <a:t> 2023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2022</c:v>
          </c:tx>
          <c:spPr>
            <a:solidFill>
              <a:schemeClr val="accent1"/>
            </a:solidFill>
            <a:ln>
              <a:noFill/>
            </a:ln>
            <a:effectLst/>
          </c:spPr>
          <c:invertIfNegative val="0"/>
          <c:cat>
            <c:strRef>
              <c:f>'[MBTA_Commuter_Rail_Ridership_by_Service_Date_and_Line_2023 Year in Review_FULL DATA.xlsx]2023 CR Weekday'!$A$41:$A$52</c:f>
              <c:strCache>
                <c:ptCount val="12"/>
                <c:pt idx="0">
                  <c:v>Fairmount</c:v>
                </c:pt>
                <c:pt idx="1">
                  <c:v>Fitchburg</c:v>
                </c:pt>
                <c:pt idx="2">
                  <c:v>Framingham/Worcester</c:v>
                </c:pt>
                <c:pt idx="3">
                  <c:v>Franklin/Foxboro</c:v>
                </c:pt>
                <c:pt idx="4">
                  <c:v>Greenbush</c:v>
                </c:pt>
                <c:pt idx="5">
                  <c:v>Haverhill</c:v>
                </c:pt>
                <c:pt idx="6">
                  <c:v>Kingston</c:v>
                </c:pt>
                <c:pt idx="7">
                  <c:v>Lowell</c:v>
                </c:pt>
                <c:pt idx="8">
                  <c:v>Middleborough/Lakeville</c:v>
                </c:pt>
                <c:pt idx="9">
                  <c:v>Needham</c:v>
                </c:pt>
                <c:pt idx="10">
                  <c:v>Newburyport/Rockport</c:v>
                </c:pt>
                <c:pt idx="11">
                  <c:v>Providence/Stoughton</c:v>
                </c:pt>
              </c:strCache>
            </c:strRef>
          </c:cat>
          <c:val>
            <c:numRef>
              <c:f>'[MBTA_Commuter_Rail_Ridership_by_Service_Date_and_Line_2023 Year in Review_FULL DATA.xlsx]2023 CR Weekday'!$B$41:$B$52</c:f>
              <c:numCache>
                <c:formatCode>General</c:formatCode>
                <c:ptCount val="12"/>
                <c:pt idx="0">
                  <c:v>23950.633596837946</c:v>
                </c:pt>
                <c:pt idx="1">
                  <c:v>49490.754329004332</c:v>
                </c:pt>
                <c:pt idx="2">
                  <c:v>98792.939572746094</c:v>
                </c:pt>
                <c:pt idx="3">
                  <c:v>73875.684660267259</c:v>
                </c:pt>
                <c:pt idx="4">
                  <c:v>24833.444381705252</c:v>
                </c:pt>
                <c:pt idx="5">
                  <c:v>51552.177762092972</c:v>
                </c:pt>
                <c:pt idx="6">
                  <c:v>37054.621240353852</c:v>
                </c:pt>
                <c:pt idx="7">
                  <c:v>59365.148748353087</c:v>
                </c:pt>
                <c:pt idx="8">
                  <c:v>46724.566111424807</c:v>
                </c:pt>
                <c:pt idx="9">
                  <c:v>44117.010163749299</c:v>
                </c:pt>
                <c:pt idx="10">
                  <c:v>90809.733455674766</c:v>
                </c:pt>
                <c:pt idx="11">
                  <c:v>171102.48156408806</c:v>
                </c:pt>
              </c:numCache>
            </c:numRef>
          </c:val>
          <c:extLst>
            <c:ext xmlns:c16="http://schemas.microsoft.com/office/drawing/2014/chart" uri="{C3380CC4-5D6E-409C-BE32-E72D297353CC}">
              <c16:uniqueId val="{00000000-64DE-4F4F-9ED4-67712D99E965}"/>
            </c:ext>
          </c:extLst>
        </c:ser>
        <c:ser>
          <c:idx val="1"/>
          <c:order val="1"/>
          <c:tx>
            <c:v>2023</c:v>
          </c:tx>
          <c:spPr>
            <a:solidFill>
              <a:schemeClr val="accent2"/>
            </a:solidFill>
            <a:ln>
              <a:noFill/>
            </a:ln>
            <a:effectLst/>
          </c:spPr>
          <c:invertIfNegative val="0"/>
          <c:cat>
            <c:strRef>
              <c:f>'[MBTA_Commuter_Rail_Ridership_by_Service_Date_and_Line_2023 Year in Review_FULL DATA.xlsx]2023 CR Weekday'!$A$41:$A$52</c:f>
              <c:strCache>
                <c:ptCount val="12"/>
                <c:pt idx="0">
                  <c:v>Fairmount</c:v>
                </c:pt>
                <c:pt idx="1">
                  <c:v>Fitchburg</c:v>
                </c:pt>
                <c:pt idx="2">
                  <c:v>Framingham/Worcester</c:v>
                </c:pt>
                <c:pt idx="3">
                  <c:v>Franklin/Foxboro</c:v>
                </c:pt>
                <c:pt idx="4">
                  <c:v>Greenbush</c:v>
                </c:pt>
                <c:pt idx="5">
                  <c:v>Haverhill</c:v>
                </c:pt>
                <c:pt idx="6">
                  <c:v>Kingston</c:v>
                </c:pt>
                <c:pt idx="7">
                  <c:v>Lowell</c:v>
                </c:pt>
                <c:pt idx="8">
                  <c:v>Middleborough/Lakeville</c:v>
                </c:pt>
                <c:pt idx="9">
                  <c:v>Needham</c:v>
                </c:pt>
                <c:pt idx="10">
                  <c:v>Newburyport/Rockport</c:v>
                </c:pt>
                <c:pt idx="11">
                  <c:v>Providence/Stoughton</c:v>
                </c:pt>
              </c:strCache>
            </c:strRef>
          </c:cat>
          <c:val>
            <c:numRef>
              <c:f>'[MBTA_Commuter_Rail_Ridership_by_Service_Date_and_Line_2023 Year in Review_FULL DATA.xlsx]2023 CR Weekday'!$D$41:$D$52</c:f>
              <c:numCache>
                <c:formatCode>_(* #,##0_);_(* \(#,##0\);_(* "-"??_);_(@_)</c:formatCode>
                <c:ptCount val="12"/>
                <c:pt idx="0">
                  <c:v>32499.79330886505</c:v>
                </c:pt>
                <c:pt idx="1">
                  <c:v>65943.663184641438</c:v>
                </c:pt>
                <c:pt idx="2">
                  <c:v>143218.71294936948</c:v>
                </c:pt>
                <c:pt idx="3">
                  <c:v>96422.708723884818</c:v>
                </c:pt>
                <c:pt idx="4">
                  <c:v>46367.849040090339</c:v>
                </c:pt>
                <c:pt idx="5">
                  <c:v>63635.630425371732</c:v>
                </c:pt>
                <c:pt idx="6">
                  <c:v>57229.959533220397</c:v>
                </c:pt>
                <c:pt idx="7">
                  <c:v>83154.718887634095</c:v>
                </c:pt>
                <c:pt idx="8">
                  <c:v>74755.111217767728</c:v>
                </c:pt>
                <c:pt idx="9">
                  <c:v>63309.899322416706</c:v>
                </c:pt>
                <c:pt idx="10">
                  <c:v>120634.19244306418</c:v>
                </c:pt>
                <c:pt idx="11">
                  <c:v>223363.69214191605</c:v>
                </c:pt>
              </c:numCache>
            </c:numRef>
          </c:val>
          <c:extLst>
            <c:ext xmlns:c16="http://schemas.microsoft.com/office/drawing/2014/chart" uri="{C3380CC4-5D6E-409C-BE32-E72D297353CC}">
              <c16:uniqueId val="{00000001-64DE-4F4F-9ED4-67712D99E965}"/>
            </c:ext>
          </c:extLst>
        </c:ser>
        <c:dLbls>
          <c:showLegendKey val="0"/>
          <c:showVal val="0"/>
          <c:showCatName val="0"/>
          <c:showSerName val="0"/>
          <c:showPercent val="0"/>
          <c:showBubbleSize val="0"/>
        </c:dLbls>
        <c:gapWidth val="219"/>
        <c:overlap val="-27"/>
        <c:axId val="573344735"/>
        <c:axId val="573342815"/>
      </c:barChart>
      <c:catAx>
        <c:axId val="57334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42815"/>
        <c:crosses val="autoZero"/>
        <c:auto val="1"/>
        <c:lblAlgn val="ctr"/>
        <c:lblOffset val="100"/>
        <c:noMultiLvlLbl val="0"/>
      </c:catAx>
      <c:valAx>
        <c:axId val="573342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344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Bus Operator</a:t>
            </a:r>
            <a:r>
              <a:rPr lang="en-US" baseline="0" dirty="0"/>
              <a:t> Status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'[MBTA_Commuter_Rail_Ridership_by_Service_Date_and_Line_2023 Year in Review_FULL DATA.xlsx]Workforce Monthly'!$A$9:$A$11</c:f>
              <c:strCache>
                <c:ptCount val="3"/>
                <c:pt idx="0">
                  <c:v>Total Bus </c:v>
                </c:pt>
                <c:pt idx="1">
                  <c:v>Budgeted Headcount</c:v>
                </c:pt>
                <c:pt idx="2">
                  <c:v>Bus Operator Vacancies </c:v>
                </c:pt>
              </c:strCache>
            </c:strRef>
          </c:cat>
          <c:val>
            <c:numRef>
              <c:f>'[MBTA_Commuter_Rail_Ridership_by_Service_Date_and_Line_2023 Year in Review_FULL DATA.xlsx]Workforce Monthly'!$B$9:$B$11</c:f>
              <c:numCache>
                <c:formatCode>General</c:formatCode>
                <c:ptCount val="3"/>
                <c:pt idx="0">
                  <c:v>1592</c:v>
                </c:pt>
                <c:pt idx="1">
                  <c:v>1867</c:v>
                </c:pt>
                <c:pt idx="2">
                  <c:v>275</c:v>
                </c:pt>
              </c:numCache>
            </c:numRef>
          </c:val>
          <c:extLst>
            <c:ext xmlns:c16="http://schemas.microsoft.com/office/drawing/2014/chart" uri="{C3380CC4-5D6E-409C-BE32-E72D297353CC}">
              <c16:uniqueId val="{00000000-2382-45AC-A897-21796E22A22D}"/>
            </c:ext>
          </c:extLst>
        </c:ser>
        <c:dLbls>
          <c:dLblPos val="inEnd"/>
          <c:showLegendKey val="0"/>
          <c:showVal val="1"/>
          <c:showCatName val="0"/>
          <c:showSerName val="0"/>
          <c:showPercent val="0"/>
          <c:showBubbleSize val="0"/>
        </c:dLbls>
        <c:gapWidth val="182"/>
        <c:axId val="215236847"/>
        <c:axId val="215236367"/>
      </c:barChart>
      <c:catAx>
        <c:axId val="2152368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236367"/>
        <c:crosses val="autoZero"/>
        <c:auto val="1"/>
        <c:lblAlgn val="ctr"/>
        <c:lblOffset val="100"/>
        <c:noMultiLvlLbl val="0"/>
      </c:catAx>
      <c:valAx>
        <c:axId val="2152363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236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cap="all" spc="120" normalizeH="0" baseline="0">
                <a:solidFill>
                  <a:schemeClr val="tx1">
                    <a:lumMod val="65000"/>
                    <a:lumOff val="35000"/>
                  </a:schemeClr>
                </a:solidFill>
                <a:latin typeface="+mn-lt"/>
                <a:ea typeface="+mn-ea"/>
                <a:cs typeface="+mn-cs"/>
              </a:defRPr>
            </a:pPr>
            <a:r>
              <a:rPr lang="en-US" sz="1400" dirty="0"/>
              <a:t>Ridership</a:t>
            </a:r>
            <a:br>
              <a:rPr lang="en-US" sz="1400" dirty="0"/>
            </a:br>
            <a:r>
              <a:rPr lang="en-US" sz="1400" dirty="0"/>
              <a:t>Newburyport/Rockport Line </a:t>
            </a:r>
            <a:br>
              <a:rPr lang="en-US" sz="1400" dirty="0"/>
            </a:br>
            <a:r>
              <a:rPr lang="en-US" sz="1400" dirty="0"/>
              <a:t>2022 vs. 2023</a:t>
            </a:r>
          </a:p>
        </c:rich>
      </c:tx>
      <c:layout>
        <c:manualLayout>
          <c:xMode val="edge"/>
          <c:yMode val="edge"/>
          <c:x val="0.18153027080145787"/>
          <c:y val="3.2407396496421242E-2"/>
        </c:manualLayout>
      </c:layout>
      <c:overlay val="0"/>
      <c:spPr>
        <a:noFill/>
        <a:ln>
          <a:noFill/>
        </a:ln>
        <a:effectLst/>
      </c:spPr>
      <c:txPr>
        <a:bodyPr rot="0" spcFirstLastPara="1" vertOverflow="ellipsis" vert="horz" wrap="square" anchor="ctr" anchorCtr="1"/>
        <a:lstStyle/>
        <a:p>
          <a:pPr algn="ct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2023</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CR Weekday'!$B$56:$M$56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DATA.xlsx]2023 CR Weekday'!$B$57:$M$57</c:f>
              <c:numCache>
                <c:formatCode>_(* #,##0_);_(* \(#,##0\);_(* "-"??_);_(@_)</c:formatCode>
                <c:ptCount val="12"/>
                <c:pt idx="0">
                  <c:v>8100.818181818182</c:v>
                </c:pt>
                <c:pt idx="1">
                  <c:v>8339.4500000000007</c:v>
                </c:pt>
                <c:pt idx="2">
                  <c:v>8130.347826086957</c:v>
                </c:pt>
                <c:pt idx="3">
                  <c:v>9188.4500000000007</c:v>
                </c:pt>
                <c:pt idx="4">
                  <c:v>9169.2608695652179</c:v>
                </c:pt>
                <c:pt idx="5">
                  <c:v>9699.2272727272721</c:v>
                </c:pt>
                <c:pt idx="6">
                  <c:v>10678.904761904761</c:v>
                </c:pt>
                <c:pt idx="7">
                  <c:v>11941.195652173914</c:v>
                </c:pt>
                <c:pt idx="8">
                  <c:v>11431.976190476191</c:v>
                </c:pt>
                <c:pt idx="9">
                  <c:v>14385.795454545454</c:v>
                </c:pt>
                <c:pt idx="10">
                  <c:v>10886.40909090909</c:v>
                </c:pt>
                <c:pt idx="11">
                  <c:v>8682.3571428571431</c:v>
                </c:pt>
              </c:numCache>
            </c:numRef>
          </c:val>
          <c:extLst>
            <c:ext xmlns:c16="http://schemas.microsoft.com/office/drawing/2014/chart" uri="{C3380CC4-5D6E-409C-BE32-E72D297353CC}">
              <c16:uniqueId val="{00000000-19D7-46A1-80DF-6445C1917B6E}"/>
            </c:ext>
          </c:extLst>
        </c:ser>
        <c:ser>
          <c:idx val="1"/>
          <c:order val="1"/>
          <c:tx>
            <c:v>2022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CR Weekday'!$B$56:$M$56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DATA.xlsx]2023 CR Weekday'!$B$58:$M$58</c:f>
              <c:numCache>
                <c:formatCode>_(* #,##0_);_(* \(#,##0\);_(* "-"??_);_(@_)</c:formatCode>
                <c:ptCount val="12"/>
                <c:pt idx="0">
                  <c:v>5754.6190476190477</c:v>
                </c:pt>
                <c:pt idx="1">
                  <c:v>6546.95</c:v>
                </c:pt>
                <c:pt idx="2">
                  <c:v>7560.478260869565</c:v>
                </c:pt>
                <c:pt idx="3">
                  <c:v>7891.666666666667</c:v>
                </c:pt>
                <c:pt idx="4">
                  <c:v>6109</c:v>
                </c:pt>
                <c:pt idx="5">
                  <c:v>5390.590909090909</c:v>
                </c:pt>
                <c:pt idx="6">
                  <c:v>8124.2380952380954</c:v>
                </c:pt>
                <c:pt idx="7">
                  <c:v>6315</c:v>
                </c:pt>
                <c:pt idx="8">
                  <c:v>7455.636363636364</c:v>
                </c:pt>
                <c:pt idx="9">
                  <c:v>11863.190476190477</c:v>
                </c:pt>
                <c:pt idx="10">
                  <c:v>9684.181818181818</c:v>
                </c:pt>
                <c:pt idx="11">
                  <c:v>8114.181818181818</c:v>
                </c:pt>
              </c:numCache>
            </c:numRef>
          </c:val>
          <c:extLst>
            <c:ext xmlns:c16="http://schemas.microsoft.com/office/drawing/2014/chart" uri="{C3380CC4-5D6E-409C-BE32-E72D297353CC}">
              <c16:uniqueId val="{00000001-19D7-46A1-80DF-6445C1917B6E}"/>
            </c:ext>
          </c:extLst>
        </c:ser>
        <c:dLbls>
          <c:dLblPos val="outEnd"/>
          <c:showLegendKey val="0"/>
          <c:showVal val="1"/>
          <c:showCatName val="0"/>
          <c:showSerName val="0"/>
          <c:showPercent val="0"/>
          <c:showBubbleSize val="0"/>
        </c:dLbls>
        <c:gapWidth val="444"/>
        <c:overlap val="-90"/>
        <c:axId val="59726335"/>
        <c:axId val="59724895"/>
      </c:barChart>
      <c:catAx>
        <c:axId val="59726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59724895"/>
        <c:crosses val="autoZero"/>
        <c:auto val="1"/>
        <c:lblAlgn val="ctr"/>
        <c:lblOffset val="100"/>
        <c:noMultiLvlLbl val="0"/>
      </c:catAx>
      <c:valAx>
        <c:axId val="59724895"/>
        <c:scaling>
          <c:orientation val="minMax"/>
        </c:scaling>
        <c:delete val="1"/>
        <c:axPos val="l"/>
        <c:numFmt formatCode="_(* #,##0_);_(* \(#,##0\);_(* &quot;-&quot;??_);_(@_)" sourceLinked="1"/>
        <c:majorTickMark val="none"/>
        <c:minorTickMark val="none"/>
        <c:tickLblPos val="nextTo"/>
        <c:crossAx val="597263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Blue Line Ridership Trends - Weekday</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2023</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Subway Weekday'!$B$37:$M$37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DATA.xlsx]2023 Subway Weekday'!$B$38:$M$38</c:f>
              <c:numCache>
                <c:formatCode>_(* #,##0_);_(* \(#,##0\);_(* "-"??_);_(@_)</c:formatCode>
                <c:ptCount val="12"/>
                <c:pt idx="0">
                  <c:v>29440.31818181818</c:v>
                </c:pt>
                <c:pt idx="1">
                  <c:v>31502.6</c:v>
                </c:pt>
                <c:pt idx="2">
                  <c:v>33299</c:v>
                </c:pt>
                <c:pt idx="3">
                  <c:v>33816.699999999997</c:v>
                </c:pt>
                <c:pt idx="4">
                  <c:v>35712.82608695652</c:v>
                </c:pt>
                <c:pt idx="5">
                  <c:v>43192.727272727272</c:v>
                </c:pt>
                <c:pt idx="6">
                  <c:v>44324.047619047618</c:v>
                </c:pt>
                <c:pt idx="7">
                  <c:v>46541.565217391304</c:v>
                </c:pt>
                <c:pt idx="8">
                  <c:v>37874.523809523809</c:v>
                </c:pt>
                <c:pt idx="9">
                  <c:v>38747.86363636364</c:v>
                </c:pt>
                <c:pt idx="10">
                  <c:v>35571.045454545456</c:v>
                </c:pt>
                <c:pt idx="11">
                  <c:v>32533.428571428572</c:v>
                </c:pt>
              </c:numCache>
            </c:numRef>
          </c:val>
          <c:extLst>
            <c:ext xmlns:c16="http://schemas.microsoft.com/office/drawing/2014/chart" uri="{C3380CC4-5D6E-409C-BE32-E72D297353CC}">
              <c16:uniqueId val="{00000000-41D3-4DD5-B9AA-630E97A663FA}"/>
            </c:ext>
          </c:extLst>
        </c:ser>
        <c:ser>
          <c:idx val="1"/>
          <c:order val="1"/>
          <c:tx>
            <c:v>2022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DATA.xlsx]2023 Subway Weekday'!$B$37:$M$37</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'[MBTA_Commuter_Rail_Ridership_by_Service_Date_and_Line_2023 Year in Review_FULL DATA.xlsx]2023 Subway Weekday'!$B$39:$M$39</c:f>
              <c:numCache>
                <c:formatCode>_(* #,##0_);_(* \(#,##0\);_(* "-"??_);_(@_)</c:formatCode>
                <c:ptCount val="12"/>
                <c:pt idx="0">
                  <c:v>22487.857142857141</c:v>
                </c:pt>
                <c:pt idx="1">
                  <c:v>25654.25</c:v>
                </c:pt>
                <c:pt idx="2">
                  <c:v>29243.521739130436</c:v>
                </c:pt>
                <c:pt idx="3">
                  <c:v>26458.714285714286</c:v>
                </c:pt>
                <c:pt idx="4">
                  <c:v>18751.68181818182</c:v>
                </c:pt>
                <c:pt idx="5">
                  <c:v>31186.090909090908</c:v>
                </c:pt>
                <c:pt idx="6">
                  <c:v>31222.476190476191</c:v>
                </c:pt>
                <c:pt idx="7">
                  <c:v>32213.130434782608</c:v>
                </c:pt>
                <c:pt idx="8">
                  <c:v>36353.181818181816</c:v>
                </c:pt>
                <c:pt idx="9">
                  <c:v>34805.142857142855</c:v>
                </c:pt>
                <c:pt idx="10">
                  <c:v>31754.590909090908</c:v>
                </c:pt>
                <c:pt idx="11">
                  <c:v>29359.954545454544</c:v>
                </c:pt>
              </c:numCache>
            </c:numRef>
          </c:val>
          <c:extLst>
            <c:ext xmlns:c16="http://schemas.microsoft.com/office/drawing/2014/chart" uri="{C3380CC4-5D6E-409C-BE32-E72D297353CC}">
              <c16:uniqueId val="{00000001-41D3-4DD5-B9AA-630E97A663FA}"/>
            </c:ext>
          </c:extLst>
        </c:ser>
        <c:dLbls>
          <c:dLblPos val="outEnd"/>
          <c:showLegendKey val="0"/>
          <c:showVal val="1"/>
          <c:showCatName val="0"/>
          <c:showSerName val="0"/>
          <c:showPercent val="0"/>
          <c:showBubbleSize val="0"/>
        </c:dLbls>
        <c:gapWidth val="444"/>
        <c:overlap val="-90"/>
        <c:axId val="276444319"/>
        <c:axId val="276445279"/>
      </c:barChart>
      <c:catAx>
        <c:axId val="27644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76445279"/>
        <c:crosses val="autoZero"/>
        <c:auto val="1"/>
        <c:lblAlgn val="ctr"/>
        <c:lblOffset val="100"/>
        <c:noMultiLvlLbl val="0"/>
      </c:catAx>
      <c:valAx>
        <c:axId val="276445279"/>
        <c:scaling>
          <c:orientation val="minMax"/>
        </c:scaling>
        <c:delete val="1"/>
        <c:axPos val="l"/>
        <c:numFmt formatCode="_(* #,##0_);_(* \(#,##0\);_(* &quot;-&quot;??_);_(@_)" sourceLinked="1"/>
        <c:majorTickMark val="none"/>
        <c:minorTickMark val="none"/>
        <c:tickLblPos val="nextTo"/>
        <c:crossAx val="27644431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dirty="0"/>
              <a:t>Airport Station</a:t>
            </a:r>
          </a:p>
          <a:p>
            <a:pPr>
              <a:defRPr/>
            </a:pPr>
            <a:r>
              <a:rPr lang="en-US" dirty="0"/>
              <a:t>Weekday Ridership</a:t>
            </a:r>
          </a:p>
        </c:rich>
      </c:tx>
      <c:layout>
        <c:manualLayout>
          <c:xMode val="edge"/>
          <c:yMode val="edge"/>
          <c:x val="0.26771986665676928"/>
          <c:y val="3.1996583132329504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888897783612718E-2"/>
          <c:y val="0.3564683748523142"/>
          <c:w val="0.93222220443277459"/>
          <c:h val="0.55609961306410383"/>
        </c:manualLayout>
      </c:layout>
      <c:barChart>
        <c:barDir val="col"/>
        <c:grouping val="clustered"/>
        <c:varyColors val="0"/>
        <c:ser>
          <c:idx val="0"/>
          <c:order val="0"/>
          <c:tx>
            <c:v>2023</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DATA.xlsx]Airport Data Weekday'!$B$92:$N$92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'[MBTA_Commuter_Rail_Ridership_by_Service_Date_and_Line_2023 Year in Review_FULL DATA.xlsx]Airport Data Weekday'!$B$93:$N$93</c:f>
              <c:numCache>
                <c:formatCode>_(* #,##0_);_(* \(#,##0\);_(* "-"??_);_(@_)</c:formatCode>
                <c:ptCount val="12"/>
                <c:pt idx="0">
                  <c:v>5283.727272727273</c:v>
                </c:pt>
                <c:pt idx="1">
                  <c:v>5238.2</c:v>
                </c:pt>
                <c:pt idx="2">
                  <c:v>5621.695652173913</c:v>
                </c:pt>
                <c:pt idx="3">
                  <c:v>5716.1</c:v>
                </c:pt>
                <c:pt idx="4">
                  <c:v>6077.391304347826</c:v>
                </c:pt>
                <c:pt idx="5">
                  <c:v>7614.954545454545</c:v>
                </c:pt>
                <c:pt idx="6">
                  <c:v>9146.7142857142862</c:v>
                </c:pt>
                <c:pt idx="7">
                  <c:v>9682.6956521739139</c:v>
                </c:pt>
                <c:pt idx="8">
                  <c:v>6387.5714285714284</c:v>
                </c:pt>
                <c:pt idx="9">
                  <c:v>7020.863636363636</c:v>
                </c:pt>
                <c:pt idx="10">
                  <c:v>6311.090909090909</c:v>
                </c:pt>
                <c:pt idx="11">
                  <c:v>5580.2857142857147</c:v>
                </c:pt>
              </c:numCache>
              <c:extLst/>
            </c:numRef>
          </c:val>
          <c:extLst>
            <c:ext xmlns:c16="http://schemas.microsoft.com/office/drawing/2014/chart" uri="{C3380CC4-5D6E-409C-BE32-E72D297353CC}">
              <c16:uniqueId val="{00000000-B56B-4E19-9565-E82885CEAA73}"/>
            </c:ext>
          </c:extLst>
        </c:ser>
        <c:ser>
          <c:idx val="1"/>
          <c:order val="1"/>
          <c:tx>
            <c:v>2022</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'[MBTA_Commuter_Rail_Ridership_by_Service_Date_and_Line_2023 Year in Review_FULL DATA.xlsx]Airport Data Weekday'!$B$92:$N$92</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extLst/>
            </c:strRef>
          </c:cat>
          <c:val>
            <c:numRef>
              <c:f>'[MBTA_Commuter_Rail_Ridership_by_Service_Date_and_Line_2023 Year in Review_FULL DATA.xlsx]Airport Data Weekday'!$B$94:$N$94</c:f>
              <c:numCache>
                <c:formatCode>_(* #,##0_);_(* \(#,##0\);_(* "-"??_);_(@_)</c:formatCode>
                <c:ptCount val="12"/>
                <c:pt idx="0">
                  <c:v>3879.1428571428573</c:v>
                </c:pt>
                <c:pt idx="1">
                  <c:v>4350.3500000000004</c:v>
                </c:pt>
                <c:pt idx="2">
                  <c:v>4983.391304347826</c:v>
                </c:pt>
                <c:pt idx="3">
                  <c:v>4912.0952380952385</c:v>
                </c:pt>
                <c:pt idx="4">
                  <c:v>3055.590909090909</c:v>
                </c:pt>
                <c:pt idx="5">
                  <c:v>5774.545454545455</c:v>
                </c:pt>
                <c:pt idx="6">
                  <c:v>5753.5238095238092</c:v>
                </c:pt>
                <c:pt idx="7">
                  <c:v>5700.391304347826</c:v>
                </c:pt>
                <c:pt idx="8">
                  <c:v>6181.181818181818</c:v>
                </c:pt>
                <c:pt idx="9">
                  <c:v>6340.4285714285716</c:v>
                </c:pt>
                <c:pt idx="10">
                  <c:v>5709.090909090909</c:v>
                </c:pt>
                <c:pt idx="11">
                  <c:v>5242.227272727273</c:v>
                </c:pt>
              </c:numCache>
              <c:extLst/>
            </c:numRef>
          </c:val>
          <c:extLst>
            <c:ext xmlns:c16="http://schemas.microsoft.com/office/drawing/2014/chart" uri="{C3380CC4-5D6E-409C-BE32-E72D297353CC}">
              <c16:uniqueId val="{00000001-B56B-4E19-9565-E82885CEAA73}"/>
            </c:ext>
          </c:extLst>
        </c:ser>
        <c:dLbls>
          <c:dLblPos val="outEnd"/>
          <c:showLegendKey val="0"/>
          <c:showVal val="1"/>
          <c:showCatName val="0"/>
          <c:showSerName val="0"/>
          <c:showPercent val="0"/>
          <c:showBubbleSize val="0"/>
        </c:dLbls>
        <c:gapWidth val="444"/>
        <c:overlap val="-90"/>
        <c:axId val="760416624"/>
        <c:axId val="760411824"/>
      </c:barChart>
      <c:catAx>
        <c:axId val="760416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60411824"/>
        <c:crosses val="autoZero"/>
        <c:auto val="1"/>
        <c:lblAlgn val="ctr"/>
        <c:lblOffset val="100"/>
        <c:noMultiLvlLbl val="0"/>
      </c:catAx>
      <c:valAx>
        <c:axId val="760411824"/>
        <c:scaling>
          <c:orientation val="minMax"/>
        </c:scaling>
        <c:delete val="1"/>
        <c:axPos val="l"/>
        <c:numFmt formatCode="_(* #,##0_);_(* \(#,##0\);_(* &quot;-&quot;??_);_(@_)" sourceLinked="1"/>
        <c:majorTickMark val="none"/>
        <c:minorTickMark val="none"/>
        <c:tickLblPos val="nextTo"/>
        <c:crossAx val="760416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17.sv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93AAC6-2270-48E5-AF74-320F51BEFDDB}" type="doc">
      <dgm:prSet loTypeId="urn:microsoft.com/office/officeart/2016/7/layout/BasicTimeline" loCatId="process" qsTypeId="urn:microsoft.com/office/officeart/2005/8/quickstyle/simple4" qsCatId="simple" csTypeId="urn:microsoft.com/office/officeart/2005/8/colors/accent1_2" csCatId="accent1" phldr="1"/>
      <dgm:spPr/>
      <dgm:t>
        <a:bodyPr/>
        <a:lstStyle/>
        <a:p>
          <a:endParaRPr lang="en-US"/>
        </a:p>
      </dgm:t>
    </dgm:pt>
    <dgm:pt modelId="{00BD9914-EC1B-4672-AC5B-65A74CF1B26E}">
      <dgm:prSet/>
      <dgm:spPr/>
      <dgm:t>
        <a:bodyPr/>
        <a:lstStyle/>
        <a:p>
          <a:pPr>
            <a:defRPr b="1"/>
          </a:pPr>
          <a:r>
            <a:rPr lang="en-US" dirty="0"/>
            <a:t>March</a:t>
          </a:r>
        </a:p>
      </dgm:t>
    </dgm:pt>
    <dgm:pt modelId="{2D926A74-E0FC-4F09-AB9A-1B958CDFFC35}" type="parTrans" cxnId="{16538D7B-FF0B-45D7-92AB-7D0312F6A573}">
      <dgm:prSet/>
      <dgm:spPr/>
      <dgm:t>
        <a:bodyPr/>
        <a:lstStyle/>
        <a:p>
          <a:endParaRPr lang="en-US"/>
        </a:p>
      </dgm:t>
    </dgm:pt>
    <dgm:pt modelId="{1EAD89F0-F0AB-4A1C-830E-3C07ED30D041}" type="sibTrans" cxnId="{16538D7B-FF0B-45D7-92AB-7D0312F6A573}">
      <dgm:prSet/>
      <dgm:spPr/>
      <dgm:t>
        <a:bodyPr/>
        <a:lstStyle/>
        <a:p>
          <a:endParaRPr lang="en-US"/>
        </a:p>
      </dgm:t>
    </dgm:pt>
    <dgm:pt modelId="{2263F111-ED89-45C4-97D1-22482B3DCDD0}">
      <dgm:prSet/>
      <dgm:spPr/>
      <dgm:t>
        <a:bodyPr/>
        <a:lstStyle/>
        <a:p>
          <a:r>
            <a:rPr lang="en-US" b="1" dirty="0"/>
            <a:t>Blue Line: </a:t>
          </a:r>
          <a:r>
            <a:rPr lang="en-US" dirty="0"/>
            <a:t>High of 27 mins in March ending the year at 22 mins saving 5 mins</a:t>
          </a:r>
        </a:p>
      </dgm:t>
    </dgm:pt>
    <dgm:pt modelId="{FCCD6F18-1949-4059-846D-300D5B8C38E3}" type="parTrans" cxnId="{59D89BDE-A8E0-476D-B08E-74C88FFDAA36}">
      <dgm:prSet/>
      <dgm:spPr/>
      <dgm:t>
        <a:bodyPr/>
        <a:lstStyle/>
        <a:p>
          <a:endParaRPr lang="en-US"/>
        </a:p>
      </dgm:t>
    </dgm:pt>
    <dgm:pt modelId="{88316EBF-1255-4411-9428-81E62BB8F499}" type="sibTrans" cxnId="{59D89BDE-A8E0-476D-B08E-74C88FFDAA36}">
      <dgm:prSet/>
      <dgm:spPr/>
      <dgm:t>
        <a:bodyPr/>
        <a:lstStyle/>
        <a:p>
          <a:endParaRPr lang="en-US"/>
        </a:p>
      </dgm:t>
    </dgm:pt>
    <dgm:pt modelId="{C55234D4-B6E8-4317-B2F7-F4956FC75721}">
      <dgm:prSet/>
      <dgm:spPr/>
      <dgm:t>
        <a:bodyPr/>
        <a:lstStyle/>
        <a:p>
          <a:pPr>
            <a:defRPr b="1"/>
          </a:pPr>
          <a:r>
            <a:rPr lang="en-US" dirty="0"/>
            <a:t>March</a:t>
          </a:r>
        </a:p>
      </dgm:t>
    </dgm:pt>
    <dgm:pt modelId="{1DE60CD9-7AC7-4429-8B35-014890452313}" type="parTrans" cxnId="{2778358D-ADDE-4C10-B49E-26F772C32D28}">
      <dgm:prSet/>
      <dgm:spPr/>
      <dgm:t>
        <a:bodyPr/>
        <a:lstStyle/>
        <a:p>
          <a:endParaRPr lang="en-US"/>
        </a:p>
      </dgm:t>
    </dgm:pt>
    <dgm:pt modelId="{B5832B0F-A2E8-4020-A6BB-23A89A5618C1}" type="sibTrans" cxnId="{2778358D-ADDE-4C10-B49E-26F772C32D28}">
      <dgm:prSet/>
      <dgm:spPr/>
      <dgm:t>
        <a:bodyPr/>
        <a:lstStyle/>
        <a:p>
          <a:endParaRPr lang="en-US"/>
        </a:p>
      </dgm:t>
    </dgm:pt>
    <dgm:pt modelId="{B20EEEE0-51BA-43C6-955C-3FD26A2A8D01}">
      <dgm:prSet/>
      <dgm:spPr/>
      <dgm:t>
        <a:bodyPr/>
        <a:lstStyle/>
        <a:p>
          <a:r>
            <a:rPr lang="en-US" b="1" dirty="0"/>
            <a:t>Orange Line: </a:t>
          </a:r>
          <a:r>
            <a:rPr lang="en-US" dirty="0"/>
            <a:t>High of 49 mins in March ending the year at 43 mins saving 6 mins</a:t>
          </a:r>
        </a:p>
      </dgm:t>
    </dgm:pt>
    <dgm:pt modelId="{41535367-6E57-4490-A249-653092A84E17}" type="parTrans" cxnId="{8DDEAB77-4A76-4AD9-A2CF-94A0E84605B5}">
      <dgm:prSet/>
      <dgm:spPr/>
      <dgm:t>
        <a:bodyPr/>
        <a:lstStyle/>
        <a:p>
          <a:endParaRPr lang="en-US"/>
        </a:p>
      </dgm:t>
    </dgm:pt>
    <dgm:pt modelId="{A8D9B15D-6551-4C47-8FD5-6CCFE5E017C7}" type="sibTrans" cxnId="{8DDEAB77-4A76-4AD9-A2CF-94A0E84605B5}">
      <dgm:prSet/>
      <dgm:spPr/>
      <dgm:t>
        <a:bodyPr/>
        <a:lstStyle/>
        <a:p>
          <a:endParaRPr lang="en-US"/>
        </a:p>
      </dgm:t>
    </dgm:pt>
    <dgm:pt modelId="{F0FE9690-9321-418D-81E5-6719A6D2556B}">
      <dgm:prSet/>
      <dgm:spPr/>
      <dgm:t>
        <a:bodyPr/>
        <a:lstStyle/>
        <a:p>
          <a:pPr>
            <a:defRPr b="1"/>
          </a:pPr>
          <a:r>
            <a:rPr lang="en-US" dirty="0"/>
            <a:t>August</a:t>
          </a:r>
        </a:p>
      </dgm:t>
    </dgm:pt>
    <dgm:pt modelId="{CECC99E1-FA19-4DB5-9AAB-78C87F52C85F}" type="parTrans" cxnId="{1ABEA65C-BE6A-4654-BA3B-AD2AE5744BEA}">
      <dgm:prSet/>
      <dgm:spPr/>
      <dgm:t>
        <a:bodyPr/>
        <a:lstStyle/>
        <a:p>
          <a:endParaRPr lang="en-US"/>
        </a:p>
      </dgm:t>
    </dgm:pt>
    <dgm:pt modelId="{A608D815-D339-4FB3-B653-AC1D44116318}" type="sibTrans" cxnId="{1ABEA65C-BE6A-4654-BA3B-AD2AE5744BEA}">
      <dgm:prSet/>
      <dgm:spPr/>
      <dgm:t>
        <a:bodyPr/>
        <a:lstStyle/>
        <a:p>
          <a:endParaRPr lang="en-US"/>
        </a:p>
      </dgm:t>
    </dgm:pt>
    <dgm:pt modelId="{3B07A6FF-50E6-4573-80EB-F3F48A6FF068}">
      <dgm:prSet/>
      <dgm:spPr/>
      <dgm:t>
        <a:bodyPr/>
        <a:lstStyle/>
        <a:p>
          <a:r>
            <a:rPr lang="en-US" b="1" dirty="0"/>
            <a:t>Red Line: </a:t>
          </a:r>
        </a:p>
      </dgm:t>
    </dgm:pt>
    <dgm:pt modelId="{F3067EBA-6ED5-4C18-A5CC-92470698CCC0}" type="parTrans" cxnId="{09B78052-488C-408B-931C-AD9A4B8C5886}">
      <dgm:prSet/>
      <dgm:spPr/>
      <dgm:t>
        <a:bodyPr/>
        <a:lstStyle/>
        <a:p>
          <a:endParaRPr lang="en-US"/>
        </a:p>
      </dgm:t>
    </dgm:pt>
    <dgm:pt modelId="{8C989F40-1C67-4E19-830C-737DC94F1140}" type="sibTrans" cxnId="{09B78052-488C-408B-931C-AD9A4B8C5886}">
      <dgm:prSet/>
      <dgm:spPr/>
      <dgm:t>
        <a:bodyPr/>
        <a:lstStyle/>
        <a:p>
          <a:endParaRPr lang="en-US"/>
        </a:p>
      </dgm:t>
    </dgm:pt>
    <dgm:pt modelId="{C416334B-01EC-4B15-80C4-F2A0552D257E}">
      <dgm:prSet/>
      <dgm:spPr/>
      <dgm:t>
        <a:bodyPr/>
        <a:lstStyle/>
        <a:p>
          <a:r>
            <a:rPr lang="en-US" dirty="0"/>
            <a:t>Ashmont: High of 66 mins in August ending the year at 52 mins saving 14 mins </a:t>
          </a:r>
        </a:p>
      </dgm:t>
    </dgm:pt>
    <dgm:pt modelId="{A32A783B-0B8D-49D0-B497-D77D30B359E9}" type="parTrans" cxnId="{E8440DCD-5DDE-4DF6-B678-ED70D67CBCC6}">
      <dgm:prSet/>
      <dgm:spPr/>
      <dgm:t>
        <a:bodyPr/>
        <a:lstStyle/>
        <a:p>
          <a:endParaRPr lang="en-US"/>
        </a:p>
      </dgm:t>
    </dgm:pt>
    <dgm:pt modelId="{BFDED5D2-DD0C-4D15-BB1D-E587B7F3D110}" type="sibTrans" cxnId="{E8440DCD-5DDE-4DF6-B678-ED70D67CBCC6}">
      <dgm:prSet/>
      <dgm:spPr/>
      <dgm:t>
        <a:bodyPr/>
        <a:lstStyle/>
        <a:p>
          <a:endParaRPr lang="en-US"/>
        </a:p>
      </dgm:t>
    </dgm:pt>
    <dgm:pt modelId="{CB93630A-4886-411A-A8B5-E14CEC809464}">
      <dgm:prSet/>
      <dgm:spPr/>
      <dgm:t>
        <a:bodyPr/>
        <a:lstStyle/>
        <a:p>
          <a:r>
            <a:rPr lang="en-US" dirty="0"/>
            <a:t>Braintree: High of 86 mins in March ending the year at 69 mins saving 17 mins</a:t>
          </a:r>
        </a:p>
      </dgm:t>
    </dgm:pt>
    <dgm:pt modelId="{F0711BEF-93DF-40F9-8E41-CA13B9166A51}" type="parTrans" cxnId="{7EA2663A-BD2C-4875-A93A-646CDA172961}">
      <dgm:prSet/>
      <dgm:spPr/>
      <dgm:t>
        <a:bodyPr/>
        <a:lstStyle/>
        <a:p>
          <a:endParaRPr lang="en-US"/>
        </a:p>
      </dgm:t>
    </dgm:pt>
    <dgm:pt modelId="{B12A1A32-2EF0-4B8E-8592-6CB2F60CF566}" type="sibTrans" cxnId="{7EA2663A-BD2C-4875-A93A-646CDA172961}">
      <dgm:prSet/>
      <dgm:spPr/>
      <dgm:t>
        <a:bodyPr/>
        <a:lstStyle/>
        <a:p>
          <a:endParaRPr lang="en-US"/>
        </a:p>
      </dgm:t>
    </dgm:pt>
    <dgm:pt modelId="{F5544718-B203-4ED7-8317-F7DFC6DA3C1C}" type="pres">
      <dgm:prSet presAssocID="{4293AAC6-2270-48E5-AF74-320F51BEFDDB}" presName="root" presStyleCnt="0">
        <dgm:presLayoutVars>
          <dgm:chMax/>
          <dgm:chPref/>
          <dgm:animLvl val="lvl"/>
        </dgm:presLayoutVars>
      </dgm:prSet>
      <dgm:spPr/>
    </dgm:pt>
    <dgm:pt modelId="{C7BE1A77-6ED4-4C6C-9105-9170CD35090D}" type="pres">
      <dgm:prSet presAssocID="{4293AAC6-2270-48E5-AF74-320F51BEFDDB}" presName="divider" presStyleLbl="fgAccFollowNode1" presStyleIdx="0" presStyleCnt="1"/>
      <dgm:spPr>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tailEnd type="triangle" w="lg" len="lg"/>
        </a:ln>
        <a:effectLst/>
      </dgm:spPr>
    </dgm:pt>
    <dgm:pt modelId="{BA1CA139-AE1E-4E90-9C6D-490B7B4E0428}" type="pres">
      <dgm:prSet presAssocID="{4293AAC6-2270-48E5-AF74-320F51BEFDDB}" presName="nodes" presStyleCnt="0">
        <dgm:presLayoutVars>
          <dgm:chMax/>
          <dgm:chPref/>
          <dgm:animLvl val="lvl"/>
        </dgm:presLayoutVars>
      </dgm:prSet>
      <dgm:spPr/>
    </dgm:pt>
    <dgm:pt modelId="{AFCB1360-A3A2-47C2-8EC5-3A6B262AC523}" type="pres">
      <dgm:prSet presAssocID="{00BD9914-EC1B-4672-AC5B-65A74CF1B26E}" presName="composite" presStyleCnt="0"/>
      <dgm:spPr/>
    </dgm:pt>
    <dgm:pt modelId="{5566EE98-D31B-4181-8381-C8039229A685}" type="pres">
      <dgm:prSet presAssocID="{00BD9914-EC1B-4672-AC5B-65A74CF1B26E}" presName="L1TextContainer" presStyleLbl="revTx" presStyleIdx="0" presStyleCnt="3">
        <dgm:presLayoutVars>
          <dgm:chMax val="1"/>
          <dgm:chPref val="1"/>
          <dgm:bulletEnabled val="1"/>
        </dgm:presLayoutVars>
      </dgm:prSet>
      <dgm:spPr/>
    </dgm:pt>
    <dgm:pt modelId="{AD4A6CED-9B7E-4998-A011-2DDBDE728E44}" type="pres">
      <dgm:prSet presAssocID="{00BD9914-EC1B-4672-AC5B-65A74CF1B26E}" presName="L2TextContainerWrapper" presStyleCnt="0">
        <dgm:presLayoutVars>
          <dgm:chMax val="0"/>
          <dgm:chPref val="0"/>
          <dgm:bulletEnabled val="1"/>
        </dgm:presLayoutVars>
      </dgm:prSet>
      <dgm:spPr/>
    </dgm:pt>
    <dgm:pt modelId="{0EEA729E-E1C8-4230-9DB4-951F96FE29F9}" type="pres">
      <dgm:prSet presAssocID="{00BD9914-EC1B-4672-AC5B-65A74CF1B26E}" presName="L2TextContainer" presStyleLbl="bgAcc1" presStyleIdx="0" presStyleCnt="3"/>
      <dgm:spPr/>
    </dgm:pt>
    <dgm:pt modelId="{91A1F779-94BD-47A7-AEC8-D090FDEA1B4F}" type="pres">
      <dgm:prSet presAssocID="{00BD9914-EC1B-4672-AC5B-65A74CF1B26E}" presName="FlexibleEmptyPlaceHolder" presStyleCnt="0"/>
      <dgm:spPr/>
    </dgm:pt>
    <dgm:pt modelId="{9DFD4262-2560-485F-B47A-335C8FF85C0C}" type="pres">
      <dgm:prSet presAssocID="{00BD9914-EC1B-4672-AC5B-65A74CF1B26E}" presName="ConnectLine" presStyleLbl="sibTrans1D1" presStyleIdx="0" presStyleCnt="3"/>
      <dgm:spPr>
        <a:noFill/>
        <a:ln w="9525" cap="flat" cmpd="sng" algn="ctr">
          <a:solidFill>
            <a:schemeClr val="accent1">
              <a:hueOff val="0"/>
              <a:satOff val="0"/>
              <a:lumOff val="0"/>
              <a:alphaOff val="0"/>
            </a:schemeClr>
          </a:solidFill>
          <a:prstDash val="dash"/>
        </a:ln>
        <a:effectLst/>
      </dgm:spPr>
    </dgm:pt>
    <dgm:pt modelId="{88ADCFA8-A0E2-45B1-805F-681EF97B3C2E}" type="pres">
      <dgm:prSet presAssocID="{00BD9914-EC1B-4672-AC5B-65A74CF1B26E}" presName="ConnectorPoint" presStyleLbl="alignNode1" presStyleIdx="0" presStyleCnt="3"/>
      <dgm:spPr/>
    </dgm:pt>
    <dgm:pt modelId="{0A97DFBE-2A0A-4F17-A5E3-9F8D1DA2AF25}" type="pres">
      <dgm:prSet presAssocID="{00BD9914-EC1B-4672-AC5B-65A74CF1B26E}" presName="EmptyPlaceHolder" presStyleCnt="0"/>
      <dgm:spPr/>
    </dgm:pt>
    <dgm:pt modelId="{9E3342CE-9CC0-4DAE-9ED1-3D54682F27FE}" type="pres">
      <dgm:prSet presAssocID="{1EAD89F0-F0AB-4A1C-830E-3C07ED30D041}" presName="spaceBetweenRectangles" presStyleCnt="0"/>
      <dgm:spPr/>
    </dgm:pt>
    <dgm:pt modelId="{5C431CFF-2DF2-4643-9845-89977733B226}" type="pres">
      <dgm:prSet presAssocID="{C55234D4-B6E8-4317-B2F7-F4956FC75721}" presName="composite" presStyleCnt="0"/>
      <dgm:spPr/>
    </dgm:pt>
    <dgm:pt modelId="{F696DB3F-2432-4862-A54D-C122F4D84FE1}" type="pres">
      <dgm:prSet presAssocID="{C55234D4-B6E8-4317-B2F7-F4956FC75721}" presName="L1TextContainer" presStyleLbl="revTx" presStyleIdx="1" presStyleCnt="3">
        <dgm:presLayoutVars>
          <dgm:chMax val="1"/>
          <dgm:chPref val="1"/>
          <dgm:bulletEnabled val="1"/>
        </dgm:presLayoutVars>
      </dgm:prSet>
      <dgm:spPr/>
    </dgm:pt>
    <dgm:pt modelId="{F29058DA-0555-4135-821F-883FD5F783A4}" type="pres">
      <dgm:prSet presAssocID="{C55234D4-B6E8-4317-B2F7-F4956FC75721}" presName="L2TextContainerWrapper" presStyleCnt="0">
        <dgm:presLayoutVars>
          <dgm:chMax val="0"/>
          <dgm:chPref val="0"/>
          <dgm:bulletEnabled val="1"/>
        </dgm:presLayoutVars>
      </dgm:prSet>
      <dgm:spPr/>
    </dgm:pt>
    <dgm:pt modelId="{CAB5685F-B146-4B20-A151-3ABE2FACB3F0}" type="pres">
      <dgm:prSet presAssocID="{C55234D4-B6E8-4317-B2F7-F4956FC75721}" presName="L2TextContainer" presStyleLbl="bgAcc1" presStyleIdx="1" presStyleCnt="3"/>
      <dgm:spPr/>
    </dgm:pt>
    <dgm:pt modelId="{105B0EC1-82E0-489E-ACFC-AB710DC38A67}" type="pres">
      <dgm:prSet presAssocID="{C55234D4-B6E8-4317-B2F7-F4956FC75721}" presName="FlexibleEmptyPlaceHolder" presStyleCnt="0"/>
      <dgm:spPr/>
    </dgm:pt>
    <dgm:pt modelId="{6F76758C-A25B-4062-BA37-29DD7CAB2C77}" type="pres">
      <dgm:prSet presAssocID="{C55234D4-B6E8-4317-B2F7-F4956FC75721}" presName="ConnectLine" presStyleLbl="sibTrans1D1" presStyleIdx="1" presStyleCnt="3"/>
      <dgm:spPr>
        <a:noFill/>
        <a:ln w="9525" cap="flat" cmpd="sng" algn="ctr">
          <a:solidFill>
            <a:schemeClr val="accent1">
              <a:hueOff val="0"/>
              <a:satOff val="0"/>
              <a:lumOff val="0"/>
              <a:alphaOff val="0"/>
            </a:schemeClr>
          </a:solidFill>
          <a:prstDash val="dash"/>
        </a:ln>
        <a:effectLst/>
      </dgm:spPr>
    </dgm:pt>
    <dgm:pt modelId="{D412966D-4E0C-4805-A793-0C6CB526BFB3}" type="pres">
      <dgm:prSet presAssocID="{C55234D4-B6E8-4317-B2F7-F4956FC75721}" presName="ConnectorPoint" presStyleLbl="alignNode1" presStyleIdx="1" presStyleCnt="3"/>
      <dgm:spPr/>
    </dgm:pt>
    <dgm:pt modelId="{19D6D5F8-5756-4AB3-B925-D6239FBB78AB}" type="pres">
      <dgm:prSet presAssocID="{C55234D4-B6E8-4317-B2F7-F4956FC75721}" presName="EmptyPlaceHolder" presStyleCnt="0"/>
      <dgm:spPr/>
    </dgm:pt>
    <dgm:pt modelId="{4EE5542F-B829-4EAC-96AF-D50C9FFA2F1A}" type="pres">
      <dgm:prSet presAssocID="{B5832B0F-A2E8-4020-A6BB-23A89A5618C1}" presName="spaceBetweenRectangles" presStyleCnt="0"/>
      <dgm:spPr/>
    </dgm:pt>
    <dgm:pt modelId="{B4301599-57D5-4133-A5D2-71804747BCDE}" type="pres">
      <dgm:prSet presAssocID="{F0FE9690-9321-418D-81E5-6719A6D2556B}" presName="composite" presStyleCnt="0"/>
      <dgm:spPr/>
    </dgm:pt>
    <dgm:pt modelId="{E6A3861E-BDF2-4AE2-8C07-E57AFCB354CA}" type="pres">
      <dgm:prSet presAssocID="{F0FE9690-9321-418D-81E5-6719A6D2556B}" presName="L1TextContainer" presStyleLbl="revTx" presStyleIdx="2" presStyleCnt="3">
        <dgm:presLayoutVars>
          <dgm:chMax val="1"/>
          <dgm:chPref val="1"/>
          <dgm:bulletEnabled val="1"/>
        </dgm:presLayoutVars>
      </dgm:prSet>
      <dgm:spPr/>
    </dgm:pt>
    <dgm:pt modelId="{7C4B0177-EE88-400E-B70F-02B7AA76DF36}" type="pres">
      <dgm:prSet presAssocID="{F0FE9690-9321-418D-81E5-6719A6D2556B}" presName="L2TextContainerWrapper" presStyleCnt="0">
        <dgm:presLayoutVars>
          <dgm:chMax val="0"/>
          <dgm:chPref val="0"/>
          <dgm:bulletEnabled val="1"/>
        </dgm:presLayoutVars>
      </dgm:prSet>
      <dgm:spPr/>
    </dgm:pt>
    <dgm:pt modelId="{4EC38599-900D-4ACF-816C-6CAEB9C38F34}" type="pres">
      <dgm:prSet presAssocID="{F0FE9690-9321-418D-81E5-6719A6D2556B}" presName="L2TextContainer" presStyleLbl="bgAcc1" presStyleIdx="2" presStyleCnt="3"/>
      <dgm:spPr/>
    </dgm:pt>
    <dgm:pt modelId="{A5C686A8-27BF-42DB-AFEC-5A1688ED609D}" type="pres">
      <dgm:prSet presAssocID="{F0FE9690-9321-418D-81E5-6719A6D2556B}" presName="FlexibleEmptyPlaceHolder" presStyleCnt="0"/>
      <dgm:spPr/>
    </dgm:pt>
    <dgm:pt modelId="{A5B168E6-F3C0-4412-A15D-0700FC021A6E}" type="pres">
      <dgm:prSet presAssocID="{F0FE9690-9321-418D-81E5-6719A6D2556B}" presName="ConnectLine" presStyleLbl="sibTrans1D1" presStyleIdx="2" presStyleCnt="3"/>
      <dgm:spPr>
        <a:noFill/>
        <a:ln w="9525" cap="flat" cmpd="sng" algn="ctr">
          <a:solidFill>
            <a:schemeClr val="accent1">
              <a:hueOff val="0"/>
              <a:satOff val="0"/>
              <a:lumOff val="0"/>
              <a:alphaOff val="0"/>
            </a:schemeClr>
          </a:solidFill>
          <a:prstDash val="dash"/>
        </a:ln>
        <a:effectLst/>
      </dgm:spPr>
    </dgm:pt>
    <dgm:pt modelId="{E7D97A6E-FE53-43AE-97AC-D90A8E1F6750}" type="pres">
      <dgm:prSet presAssocID="{F0FE9690-9321-418D-81E5-6719A6D2556B}" presName="ConnectorPoint" presStyleLbl="alignNode1" presStyleIdx="2" presStyleCnt="3"/>
      <dgm:spPr/>
    </dgm:pt>
    <dgm:pt modelId="{DF0C342B-E59C-4E0A-856B-3BACD351945E}" type="pres">
      <dgm:prSet presAssocID="{F0FE9690-9321-418D-81E5-6719A6D2556B}" presName="EmptyPlaceHolder" presStyleCnt="0"/>
      <dgm:spPr/>
    </dgm:pt>
  </dgm:ptLst>
  <dgm:cxnLst>
    <dgm:cxn modelId="{48F6E701-EBC6-45AF-8EB7-6DFABFE1E2E3}" type="presOf" srcId="{4293AAC6-2270-48E5-AF74-320F51BEFDDB}" destId="{F5544718-B203-4ED7-8317-F7DFC6DA3C1C}" srcOrd="0" destOrd="0" presId="urn:microsoft.com/office/officeart/2016/7/layout/BasicTimeline"/>
    <dgm:cxn modelId="{61E18B1B-1473-4BF1-B68D-5F0D3D1A8440}" type="presOf" srcId="{B20EEEE0-51BA-43C6-955C-3FD26A2A8D01}" destId="{CAB5685F-B146-4B20-A151-3ABE2FACB3F0}" srcOrd="0" destOrd="0" presId="urn:microsoft.com/office/officeart/2016/7/layout/BasicTimeline"/>
    <dgm:cxn modelId="{FCC7171C-DD1D-411F-A6B8-6B91A72BA8E8}" type="presOf" srcId="{C55234D4-B6E8-4317-B2F7-F4956FC75721}" destId="{F696DB3F-2432-4862-A54D-C122F4D84FE1}" srcOrd="0" destOrd="0" presId="urn:microsoft.com/office/officeart/2016/7/layout/BasicTimeline"/>
    <dgm:cxn modelId="{E3853026-601A-4EE9-A4F5-CE6FE9266153}" type="presOf" srcId="{C416334B-01EC-4B15-80C4-F2A0552D257E}" destId="{4EC38599-900D-4ACF-816C-6CAEB9C38F34}" srcOrd="0" destOrd="1" presId="urn:microsoft.com/office/officeart/2016/7/layout/BasicTimeline"/>
    <dgm:cxn modelId="{7EA2663A-BD2C-4875-A93A-646CDA172961}" srcId="{F0FE9690-9321-418D-81E5-6719A6D2556B}" destId="{CB93630A-4886-411A-A8B5-E14CEC809464}" srcOrd="2" destOrd="0" parTransId="{F0711BEF-93DF-40F9-8E41-CA13B9166A51}" sibTransId="{B12A1A32-2EF0-4B8E-8592-6CB2F60CF566}"/>
    <dgm:cxn modelId="{1ABEA65C-BE6A-4654-BA3B-AD2AE5744BEA}" srcId="{4293AAC6-2270-48E5-AF74-320F51BEFDDB}" destId="{F0FE9690-9321-418D-81E5-6719A6D2556B}" srcOrd="2" destOrd="0" parTransId="{CECC99E1-FA19-4DB5-9AAB-78C87F52C85F}" sibTransId="{A608D815-D339-4FB3-B653-AC1D44116318}"/>
    <dgm:cxn modelId="{AE4BB468-3EB2-40D5-8D85-261DEFCB8C20}" type="presOf" srcId="{00BD9914-EC1B-4672-AC5B-65A74CF1B26E}" destId="{5566EE98-D31B-4181-8381-C8039229A685}" srcOrd="0" destOrd="0" presId="urn:microsoft.com/office/officeart/2016/7/layout/BasicTimeline"/>
    <dgm:cxn modelId="{09B78052-488C-408B-931C-AD9A4B8C5886}" srcId="{F0FE9690-9321-418D-81E5-6719A6D2556B}" destId="{3B07A6FF-50E6-4573-80EB-F3F48A6FF068}" srcOrd="0" destOrd="0" parTransId="{F3067EBA-6ED5-4C18-A5CC-92470698CCC0}" sibTransId="{8C989F40-1C67-4E19-830C-737DC94F1140}"/>
    <dgm:cxn modelId="{8DDEAB77-4A76-4AD9-A2CF-94A0E84605B5}" srcId="{C55234D4-B6E8-4317-B2F7-F4956FC75721}" destId="{B20EEEE0-51BA-43C6-955C-3FD26A2A8D01}" srcOrd="0" destOrd="0" parTransId="{41535367-6E57-4490-A249-653092A84E17}" sibTransId="{A8D9B15D-6551-4C47-8FD5-6CCFE5E017C7}"/>
    <dgm:cxn modelId="{16538D7B-FF0B-45D7-92AB-7D0312F6A573}" srcId="{4293AAC6-2270-48E5-AF74-320F51BEFDDB}" destId="{00BD9914-EC1B-4672-AC5B-65A74CF1B26E}" srcOrd="0" destOrd="0" parTransId="{2D926A74-E0FC-4F09-AB9A-1B958CDFFC35}" sibTransId="{1EAD89F0-F0AB-4A1C-830E-3C07ED30D041}"/>
    <dgm:cxn modelId="{42BA418B-206B-4B44-B240-BE68AB865645}" type="presOf" srcId="{2263F111-ED89-45C4-97D1-22482B3DCDD0}" destId="{0EEA729E-E1C8-4230-9DB4-951F96FE29F9}" srcOrd="0" destOrd="0" presId="urn:microsoft.com/office/officeart/2016/7/layout/BasicTimeline"/>
    <dgm:cxn modelId="{6482EF8B-563F-4229-9ED2-C3AC34A50368}" type="presOf" srcId="{CB93630A-4886-411A-A8B5-E14CEC809464}" destId="{4EC38599-900D-4ACF-816C-6CAEB9C38F34}" srcOrd="0" destOrd="2" presId="urn:microsoft.com/office/officeart/2016/7/layout/BasicTimeline"/>
    <dgm:cxn modelId="{2778358D-ADDE-4C10-B49E-26F772C32D28}" srcId="{4293AAC6-2270-48E5-AF74-320F51BEFDDB}" destId="{C55234D4-B6E8-4317-B2F7-F4956FC75721}" srcOrd="1" destOrd="0" parTransId="{1DE60CD9-7AC7-4429-8B35-014890452313}" sibTransId="{B5832B0F-A2E8-4020-A6BB-23A89A5618C1}"/>
    <dgm:cxn modelId="{E8440DCD-5DDE-4DF6-B678-ED70D67CBCC6}" srcId="{F0FE9690-9321-418D-81E5-6719A6D2556B}" destId="{C416334B-01EC-4B15-80C4-F2A0552D257E}" srcOrd="1" destOrd="0" parTransId="{A32A783B-0B8D-49D0-B497-D77D30B359E9}" sibTransId="{BFDED5D2-DD0C-4D15-BB1D-E587B7F3D110}"/>
    <dgm:cxn modelId="{59D89BDE-A8E0-476D-B08E-74C88FFDAA36}" srcId="{00BD9914-EC1B-4672-AC5B-65A74CF1B26E}" destId="{2263F111-ED89-45C4-97D1-22482B3DCDD0}" srcOrd="0" destOrd="0" parTransId="{FCCD6F18-1949-4059-846D-300D5B8C38E3}" sibTransId="{88316EBF-1255-4411-9428-81E62BB8F499}"/>
    <dgm:cxn modelId="{D3975FEC-285A-4464-B3C9-29C6F2AC24CE}" type="presOf" srcId="{F0FE9690-9321-418D-81E5-6719A6D2556B}" destId="{E6A3861E-BDF2-4AE2-8C07-E57AFCB354CA}" srcOrd="0" destOrd="0" presId="urn:microsoft.com/office/officeart/2016/7/layout/BasicTimeline"/>
    <dgm:cxn modelId="{5E3226F8-09DC-40AD-80C5-A1BD7E4DAA5A}" type="presOf" srcId="{3B07A6FF-50E6-4573-80EB-F3F48A6FF068}" destId="{4EC38599-900D-4ACF-816C-6CAEB9C38F34}" srcOrd="0" destOrd="0" presId="urn:microsoft.com/office/officeart/2016/7/layout/BasicTimeline"/>
    <dgm:cxn modelId="{D4BAD47B-91FF-4E34-8878-5BE0ABD2C0CD}" type="presParOf" srcId="{F5544718-B203-4ED7-8317-F7DFC6DA3C1C}" destId="{C7BE1A77-6ED4-4C6C-9105-9170CD35090D}" srcOrd="0" destOrd="0" presId="urn:microsoft.com/office/officeart/2016/7/layout/BasicTimeline"/>
    <dgm:cxn modelId="{2BE05DD2-7198-4B0D-A5A2-85D182F93CF2}" type="presParOf" srcId="{F5544718-B203-4ED7-8317-F7DFC6DA3C1C}" destId="{BA1CA139-AE1E-4E90-9C6D-490B7B4E0428}" srcOrd="1" destOrd="0" presId="urn:microsoft.com/office/officeart/2016/7/layout/BasicTimeline"/>
    <dgm:cxn modelId="{0B035826-117B-4D92-B70C-380818D24C2C}" type="presParOf" srcId="{BA1CA139-AE1E-4E90-9C6D-490B7B4E0428}" destId="{AFCB1360-A3A2-47C2-8EC5-3A6B262AC523}" srcOrd="0" destOrd="0" presId="urn:microsoft.com/office/officeart/2016/7/layout/BasicTimeline"/>
    <dgm:cxn modelId="{FD5159E2-2D74-4054-84C9-A739E0DB55CA}" type="presParOf" srcId="{AFCB1360-A3A2-47C2-8EC5-3A6B262AC523}" destId="{5566EE98-D31B-4181-8381-C8039229A685}" srcOrd="0" destOrd="0" presId="urn:microsoft.com/office/officeart/2016/7/layout/BasicTimeline"/>
    <dgm:cxn modelId="{D7DF1123-7E5F-44C4-884E-A50B5E62025C}" type="presParOf" srcId="{AFCB1360-A3A2-47C2-8EC5-3A6B262AC523}" destId="{AD4A6CED-9B7E-4998-A011-2DDBDE728E44}" srcOrd="1" destOrd="0" presId="urn:microsoft.com/office/officeart/2016/7/layout/BasicTimeline"/>
    <dgm:cxn modelId="{EC1EDA87-F810-4413-BC3C-27BF090C8AF1}" type="presParOf" srcId="{AD4A6CED-9B7E-4998-A011-2DDBDE728E44}" destId="{0EEA729E-E1C8-4230-9DB4-951F96FE29F9}" srcOrd="0" destOrd="0" presId="urn:microsoft.com/office/officeart/2016/7/layout/BasicTimeline"/>
    <dgm:cxn modelId="{89C93216-4F46-429B-A28D-0037BE968452}" type="presParOf" srcId="{AD4A6CED-9B7E-4998-A011-2DDBDE728E44}" destId="{91A1F779-94BD-47A7-AEC8-D090FDEA1B4F}" srcOrd="1" destOrd="0" presId="urn:microsoft.com/office/officeart/2016/7/layout/BasicTimeline"/>
    <dgm:cxn modelId="{FE8C84C2-CF45-4AA1-A739-F8D26FAAB6A0}" type="presParOf" srcId="{AFCB1360-A3A2-47C2-8EC5-3A6B262AC523}" destId="{9DFD4262-2560-485F-B47A-335C8FF85C0C}" srcOrd="2" destOrd="0" presId="urn:microsoft.com/office/officeart/2016/7/layout/BasicTimeline"/>
    <dgm:cxn modelId="{1CF6CCE7-8497-4306-84A7-FBE991313AD2}" type="presParOf" srcId="{AFCB1360-A3A2-47C2-8EC5-3A6B262AC523}" destId="{88ADCFA8-A0E2-45B1-805F-681EF97B3C2E}" srcOrd="3" destOrd="0" presId="urn:microsoft.com/office/officeart/2016/7/layout/BasicTimeline"/>
    <dgm:cxn modelId="{419C10E8-863B-4380-B304-C8C0A90EA6D2}" type="presParOf" srcId="{AFCB1360-A3A2-47C2-8EC5-3A6B262AC523}" destId="{0A97DFBE-2A0A-4F17-A5E3-9F8D1DA2AF25}" srcOrd="4" destOrd="0" presId="urn:microsoft.com/office/officeart/2016/7/layout/BasicTimeline"/>
    <dgm:cxn modelId="{0A3D758F-4E29-40CD-9024-9F46631A0C40}" type="presParOf" srcId="{BA1CA139-AE1E-4E90-9C6D-490B7B4E0428}" destId="{9E3342CE-9CC0-4DAE-9ED1-3D54682F27FE}" srcOrd="1" destOrd="0" presId="urn:microsoft.com/office/officeart/2016/7/layout/BasicTimeline"/>
    <dgm:cxn modelId="{C72ABEEA-5BCF-4E25-BAA7-A0391D57FBE3}" type="presParOf" srcId="{BA1CA139-AE1E-4E90-9C6D-490B7B4E0428}" destId="{5C431CFF-2DF2-4643-9845-89977733B226}" srcOrd="2" destOrd="0" presId="urn:microsoft.com/office/officeart/2016/7/layout/BasicTimeline"/>
    <dgm:cxn modelId="{0941AFEB-2733-4500-8361-A01342B25937}" type="presParOf" srcId="{5C431CFF-2DF2-4643-9845-89977733B226}" destId="{F696DB3F-2432-4862-A54D-C122F4D84FE1}" srcOrd="0" destOrd="0" presId="urn:microsoft.com/office/officeart/2016/7/layout/BasicTimeline"/>
    <dgm:cxn modelId="{F6CF285B-AEC1-4987-AD8B-0BB9B2D2FC89}" type="presParOf" srcId="{5C431CFF-2DF2-4643-9845-89977733B226}" destId="{F29058DA-0555-4135-821F-883FD5F783A4}" srcOrd="1" destOrd="0" presId="urn:microsoft.com/office/officeart/2016/7/layout/BasicTimeline"/>
    <dgm:cxn modelId="{29FB68A4-BE84-4EB1-B082-46B277D91177}" type="presParOf" srcId="{F29058DA-0555-4135-821F-883FD5F783A4}" destId="{CAB5685F-B146-4B20-A151-3ABE2FACB3F0}" srcOrd="0" destOrd="0" presId="urn:microsoft.com/office/officeart/2016/7/layout/BasicTimeline"/>
    <dgm:cxn modelId="{EA68F1AD-DCBC-4A02-9DEE-8DCCA31BC876}" type="presParOf" srcId="{F29058DA-0555-4135-821F-883FD5F783A4}" destId="{105B0EC1-82E0-489E-ACFC-AB710DC38A67}" srcOrd="1" destOrd="0" presId="urn:microsoft.com/office/officeart/2016/7/layout/BasicTimeline"/>
    <dgm:cxn modelId="{1F777ABE-7BD4-4491-878B-065B65D191E9}" type="presParOf" srcId="{5C431CFF-2DF2-4643-9845-89977733B226}" destId="{6F76758C-A25B-4062-BA37-29DD7CAB2C77}" srcOrd="2" destOrd="0" presId="urn:microsoft.com/office/officeart/2016/7/layout/BasicTimeline"/>
    <dgm:cxn modelId="{15840C9C-B298-4B6A-B7AB-BA3223E390B1}" type="presParOf" srcId="{5C431CFF-2DF2-4643-9845-89977733B226}" destId="{D412966D-4E0C-4805-A793-0C6CB526BFB3}" srcOrd="3" destOrd="0" presId="urn:microsoft.com/office/officeart/2016/7/layout/BasicTimeline"/>
    <dgm:cxn modelId="{8C389348-8D84-48F2-9DC7-1D3923AE2CFA}" type="presParOf" srcId="{5C431CFF-2DF2-4643-9845-89977733B226}" destId="{19D6D5F8-5756-4AB3-B925-D6239FBB78AB}" srcOrd="4" destOrd="0" presId="urn:microsoft.com/office/officeart/2016/7/layout/BasicTimeline"/>
    <dgm:cxn modelId="{8AA065A0-F754-45AC-A0A4-11AF09135E84}" type="presParOf" srcId="{BA1CA139-AE1E-4E90-9C6D-490B7B4E0428}" destId="{4EE5542F-B829-4EAC-96AF-D50C9FFA2F1A}" srcOrd="3" destOrd="0" presId="urn:microsoft.com/office/officeart/2016/7/layout/BasicTimeline"/>
    <dgm:cxn modelId="{B22D37FA-B8F8-4253-B50D-1F6D2AEAA956}" type="presParOf" srcId="{BA1CA139-AE1E-4E90-9C6D-490B7B4E0428}" destId="{B4301599-57D5-4133-A5D2-71804747BCDE}" srcOrd="4" destOrd="0" presId="urn:microsoft.com/office/officeart/2016/7/layout/BasicTimeline"/>
    <dgm:cxn modelId="{77EAB1ED-4684-4726-8008-E65C14862B4C}" type="presParOf" srcId="{B4301599-57D5-4133-A5D2-71804747BCDE}" destId="{E6A3861E-BDF2-4AE2-8C07-E57AFCB354CA}" srcOrd="0" destOrd="0" presId="urn:microsoft.com/office/officeart/2016/7/layout/BasicTimeline"/>
    <dgm:cxn modelId="{64801A0B-E890-46F7-9552-3F18AC30BF39}" type="presParOf" srcId="{B4301599-57D5-4133-A5D2-71804747BCDE}" destId="{7C4B0177-EE88-400E-B70F-02B7AA76DF36}" srcOrd="1" destOrd="0" presId="urn:microsoft.com/office/officeart/2016/7/layout/BasicTimeline"/>
    <dgm:cxn modelId="{E8A53C11-1DFD-4F21-B12F-DABC437A6C2B}" type="presParOf" srcId="{7C4B0177-EE88-400E-B70F-02B7AA76DF36}" destId="{4EC38599-900D-4ACF-816C-6CAEB9C38F34}" srcOrd="0" destOrd="0" presId="urn:microsoft.com/office/officeart/2016/7/layout/BasicTimeline"/>
    <dgm:cxn modelId="{E552FD55-CB06-41D3-A303-A9CA53139AFA}" type="presParOf" srcId="{7C4B0177-EE88-400E-B70F-02B7AA76DF36}" destId="{A5C686A8-27BF-42DB-AFEC-5A1688ED609D}" srcOrd="1" destOrd="0" presId="urn:microsoft.com/office/officeart/2016/7/layout/BasicTimeline"/>
    <dgm:cxn modelId="{A762BDC5-62DC-4217-965E-8DAB28E935DF}" type="presParOf" srcId="{B4301599-57D5-4133-A5D2-71804747BCDE}" destId="{A5B168E6-F3C0-4412-A15D-0700FC021A6E}" srcOrd="2" destOrd="0" presId="urn:microsoft.com/office/officeart/2016/7/layout/BasicTimeline"/>
    <dgm:cxn modelId="{8FBC2158-7EC5-4B6F-B3EC-3D9F9C506362}" type="presParOf" srcId="{B4301599-57D5-4133-A5D2-71804747BCDE}" destId="{E7D97A6E-FE53-43AE-97AC-D90A8E1F6750}" srcOrd="3" destOrd="0" presId="urn:microsoft.com/office/officeart/2016/7/layout/BasicTimeline"/>
    <dgm:cxn modelId="{334636A4-DA8A-4542-AF95-F732D13A647C}" type="presParOf" srcId="{B4301599-57D5-4133-A5D2-71804747BCDE}" destId="{DF0C342B-E59C-4E0A-856B-3BACD351945E}"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6EB88-7CD5-4596-AB63-FC3909CA4A3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6244527-9804-4552-B477-BC8ABE620247}">
      <dgm:prSet custT="1"/>
      <dgm:spPr/>
      <dgm:t>
        <a:bodyPr/>
        <a:lstStyle/>
        <a:p>
          <a:pPr>
            <a:lnSpc>
              <a:spcPct val="100000"/>
            </a:lnSpc>
          </a:pPr>
          <a:r>
            <a:rPr lang="en-US" sz="1000" dirty="0"/>
            <a:t>Senior level integrated management team established to get work back on track. Team meets twice daily and once weekly in Springfield to discuss production progress. </a:t>
          </a:r>
        </a:p>
      </dgm:t>
    </dgm:pt>
    <dgm:pt modelId="{B2D98576-86C1-4B70-8835-1990B7E2F4C3}" type="parTrans" cxnId="{C138896E-0223-48C0-8B5C-4741DEACCE92}">
      <dgm:prSet/>
      <dgm:spPr/>
      <dgm:t>
        <a:bodyPr/>
        <a:lstStyle/>
        <a:p>
          <a:endParaRPr lang="en-US" sz="1400"/>
        </a:p>
      </dgm:t>
    </dgm:pt>
    <dgm:pt modelId="{1BE5CF5F-492D-4E57-832E-39BAD386C530}" type="sibTrans" cxnId="{C138896E-0223-48C0-8B5C-4741DEACCE92}">
      <dgm:prSet/>
      <dgm:spPr/>
      <dgm:t>
        <a:bodyPr/>
        <a:lstStyle/>
        <a:p>
          <a:endParaRPr lang="en-US" sz="1400"/>
        </a:p>
      </dgm:t>
    </dgm:pt>
    <dgm:pt modelId="{D5C4D9D5-E002-4110-930D-046446722850}">
      <dgm:prSet custT="1"/>
      <dgm:spPr/>
      <dgm:t>
        <a:bodyPr/>
        <a:lstStyle/>
        <a:p>
          <a:pPr>
            <a:lnSpc>
              <a:spcPct val="100000"/>
            </a:lnSpc>
          </a:pPr>
          <a:r>
            <a:rPr lang="en-US" sz="1000" dirty="0"/>
            <a:t>CRRC promises to deliver 2 married Orange Line pairs per month. </a:t>
          </a:r>
        </a:p>
        <a:p>
          <a:pPr>
            <a:lnSpc>
              <a:spcPct val="100000"/>
            </a:lnSpc>
          </a:pPr>
          <a:r>
            <a:rPr lang="en-US" sz="1000" dirty="0"/>
            <a:t>CRRC Delivered 26 Orange Line Cars and 4 Red Line Cars in 2023. </a:t>
          </a:r>
        </a:p>
        <a:p>
          <a:pPr>
            <a:lnSpc>
              <a:spcPct val="100000"/>
            </a:lnSpc>
          </a:pPr>
          <a:r>
            <a:rPr lang="en-US" sz="1000" dirty="0"/>
            <a:t>Total delivery (to date): 110 Orange Line Cars; 18 Red Line Cars</a:t>
          </a:r>
        </a:p>
        <a:p>
          <a:pPr>
            <a:lnSpc>
              <a:spcPct val="100000"/>
            </a:lnSpc>
          </a:pPr>
          <a:r>
            <a:rPr lang="en-US" sz="1000" dirty="0"/>
            <a:t>MBTA still in contract discussions with CRRC</a:t>
          </a:r>
        </a:p>
      </dgm:t>
    </dgm:pt>
    <dgm:pt modelId="{0BDF8771-C4DA-4224-B214-32E0D4A5C463}" type="parTrans" cxnId="{C2AF069C-879F-446D-9230-FFFEFA2F55AD}">
      <dgm:prSet/>
      <dgm:spPr/>
      <dgm:t>
        <a:bodyPr/>
        <a:lstStyle/>
        <a:p>
          <a:endParaRPr lang="en-US" sz="1400"/>
        </a:p>
      </dgm:t>
    </dgm:pt>
    <dgm:pt modelId="{79F5D743-86EE-49B2-8C42-52BEB8C59B86}" type="sibTrans" cxnId="{C2AF069C-879F-446D-9230-FFFEFA2F55AD}">
      <dgm:prSet/>
      <dgm:spPr/>
      <dgm:t>
        <a:bodyPr/>
        <a:lstStyle/>
        <a:p>
          <a:endParaRPr lang="en-US" sz="1400"/>
        </a:p>
      </dgm:t>
    </dgm:pt>
    <dgm:pt modelId="{9F92C778-4EA2-4DE6-BD81-D4759F38268C}">
      <dgm:prSet custT="1"/>
      <dgm:spPr/>
      <dgm:t>
        <a:bodyPr/>
        <a:lstStyle/>
        <a:p>
          <a:pPr>
            <a:lnSpc>
              <a:spcPct val="100000"/>
            </a:lnSpc>
          </a:pPr>
          <a:r>
            <a:rPr lang="en-US" sz="1000" dirty="0"/>
            <a:t>New inspection process in place with new hires within the CRRC Quality Assurance Team </a:t>
          </a:r>
        </a:p>
      </dgm:t>
    </dgm:pt>
    <dgm:pt modelId="{8155C1A8-7A88-4F9A-8702-1ED032B25FDB}" type="parTrans" cxnId="{699BEFC6-92F4-409D-A5F1-7960FB86414E}">
      <dgm:prSet/>
      <dgm:spPr/>
      <dgm:t>
        <a:bodyPr/>
        <a:lstStyle/>
        <a:p>
          <a:endParaRPr lang="en-US" sz="1400"/>
        </a:p>
      </dgm:t>
    </dgm:pt>
    <dgm:pt modelId="{391D2232-C6D9-4E61-B0BE-095702E02896}" type="sibTrans" cxnId="{699BEFC6-92F4-409D-A5F1-7960FB86414E}">
      <dgm:prSet/>
      <dgm:spPr/>
      <dgm:t>
        <a:bodyPr/>
        <a:lstStyle/>
        <a:p>
          <a:endParaRPr lang="en-US" sz="1400"/>
        </a:p>
      </dgm:t>
    </dgm:pt>
    <dgm:pt modelId="{C15A316F-0BDD-417E-B8A9-4AB6F50FBE5D}">
      <dgm:prSet custT="1"/>
      <dgm:spPr/>
      <dgm:t>
        <a:bodyPr/>
        <a:lstStyle/>
        <a:p>
          <a:pPr>
            <a:lnSpc>
              <a:spcPct val="100000"/>
            </a:lnSpc>
            <a:buFont typeface="Wingdings" panose="05000000000000000000" pitchFamily="2" charset="2"/>
            <a:buChar char="ü"/>
          </a:pPr>
          <a:r>
            <a:rPr lang="en-US" sz="1000" dirty="0"/>
            <a:t>High-level meeting (8/16/23) with CRRC Chairman, Secretary Fiandaca, Economic Development Secretary Hao, Undersecretary Tibbits-Nutt, General Manager Eng </a:t>
          </a:r>
        </a:p>
      </dgm:t>
    </dgm:pt>
    <dgm:pt modelId="{5E0C5EEE-869B-4999-8CDF-B997009D816F}" type="parTrans" cxnId="{5680E0A9-11D4-49F7-B3FE-B1095D60BAC9}">
      <dgm:prSet/>
      <dgm:spPr/>
      <dgm:t>
        <a:bodyPr/>
        <a:lstStyle/>
        <a:p>
          <a:endParaRPr lang="en-US" sz="1400"/>
        </a:p>
      </dgm:t>
    </dgm:pt>
    <dgm:pt modelId="{A29763B9-05F3-407C-8003-D4A003EA4906}" type="sibTrans" cxnId="{5680E0A9-11D4-49F7-B3FE-B1095D60BAC9}">
      <dgm:prSet/>
      <dgm:spPr/>
      <dgm:t>
        <a:bodyPr/>
        <a:lstStyle/>
        <a:p>
          <a:endParaRPr lang="en-US" sz="1400"/>
        </a:p>
      </dgm:t>
    </dgm:pt>
    <dgm:pt modelId="{50C4AB6D-6D18-4C69-941A-16B0282D0609}" type="pres">
      <dgm:prSet presAssocID="{4496EB88-7CD5-4596-AB63-FC3909CA4A35}" presName="root" presStyleCnt="0">
        <dgm:presLayoutVars>
          <dgm:dir/>
          <dgm:resizeHandles val="exact"/>
        </dgm:presLayoutVars>
      </dgm:prSet>
      <dgm:spPr/>
    </dgm:pt>
    <dgm:pt modelId="{0911E088-BFC8-4741-AB5E-24FA6A23D70F}" type="pres">
      <dgm:prSet presAssocID="{C15A316F-0BDD-417E-B8A9-4AB6F50FBE5D}" presName="compNode" presStyleCnt="0"/>
      <dgm:spPr/>
    </dgm:pt>
    <dgm:pt modelId="{EF7110A3-F257-4837-87E7-D441F0451AC5}" type="pres">
      <dgm:prSet presAssocID="{C15A316F-0BDD-417E-B8A9-4AB6F50FBE5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in outline"/>
        </a:ext>
      </dgm:extLst>
    </dgm:pt>
    <dgm:pt modelId="{BAAB7B12-A45C-4AF6-AE7E-42F4B4335EFA}" type="pres">
      <dgm:prSet presAssocID="{C15A316F-0BDD-417E-B8A9-4AB6F50FBE5D}" presName="spaceRect" presStyleCnt="0"/>
      <dgm:spPr/>
    </dgm:pt>
    <dgm:pt modelId="{592979C4-5804-4F93-A763-1C2D13D6E1FD}" type="pres">
      <dgm:prSet presAssocID="{C15A316F-0BDD-417E-B8A9-4AB6F50FBE5D}" presName="textRect" presStyleLbl="revTx" presStyleIdx="0" presStyleCnt="4">
        <dgm:presLayoutVars>
          <dgm:chMax val="1"/>
          <dgm:chPref val="1"/>
        </dgm:presLayoutVars>
      </dgm:prSet>
      <dgm:spPr/>
    </dgm:pt>
    <dgm:pt modelId="{FE302C90-5961-4015-92EB-8038F6A49DFB}" type="pres">
      <dgm:prSet presAssocID="{A29763B9-05F3-407C-8003-D4A003EA4906}" presName="sibTrans" presStyleCnt="0"/>
      <dgm:spPr/>
    </dgm:pt>
    <dgm:pt modelId="{6A67C654-3062-4756-B46A-70D4371B67B5}" type="pres">
      <dgm:prSet presAssocID="{56244527-9804-4552-B477-BC8ABE620247}" presName="compNode" presStyleCnt="0"/>
      <dgm:spPr/>
    </dgm:pt>
    <dgm:pt modelId="{8ADF0E91-AF1C-4D01-8543-DC7D7C6BD45C}" type="pres">
      <dgm:prSet presAssocID="{56244527-9804-4552-B477-BC8ABE620247}" presName="iconRect" presStyleLbl="node1" presStyleIdx="1"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in outline"/>
        </a:ext>
      </dgm:extLst>
    </dgm:pt>
    <dgm:pt modelId="{7F5F00DD-CA8B-4B32-A4CB-4EB5277E9102}" type="pres">
      <dgm:prSet presAssocID="{56244527-9804-4552-B477-BC8ABE620247}" presName="spaceRect" presStyleCnt="0"/>
      <dgm:spPr/>
    </dgm:pt>
    <dgm:pt modelId="{2B23FA72-6DFB-4B57-886B-CA12B7A0DEC7}" type="pres">
      <dgm:prSet presAssocID="{56244527-9804-4552-B477-BC8ABE620247}" presName="textRect" presStyleLbl="revTx" presStyleIdx="1" presStyleCnt="4">
        <dgm:presLayoutVars>
          <dgm:chMax val="1"/>
          <dgm:chPref val="1"/>
        </dgm:presLayoutVars>
      </dgm:prSet>
      <dgm:spPr/>
    </dgm:pt>
    <dgm:pt modelId="{BAD41C05-9DF7-4CD7-8501-F948D6A4E034}" type="pres">
      <dgm:prSet presAssocID="{1BE5CF5F-492D-4E57-832E-39BAD386C530}" presName="sibTrans" presStyleCnt="0"/>
      <dgm:spPr/>
    </dgm:pt>
    <dgm:pt modelId="{CB3995F1-539D-4093-A86D-3829ADCB5555}" type="pres">
      <dgm:prSet presAssocID="{9F92C778-4EA2-4DE6-BD81-D4759F38268C}" presName="compNode" presStyleCnt="0"/>
      <dgm:spPr/>
    </dgm:pt>
    <dgm:pt modelId="{8D3617E4-4153-46CE-8743-06AF0E8180C6}" type="pres">
      <dgm:prSet presAssocID="{9F92C778-4EA2-4DE6-BD81-D4759F38268C}" presName="iconRect" presStyleLbl="node1" presStyleIdx="2"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in outline"/>
        </a:ext>
      </dgm:extLst>
    </dgm:pt>
    <dgm:pt modelId="{8CD374AF-01A3-45E4-9476-4E0D182A3DD9}" type="pres">
      <dgm:prSet presAssocID="{9F92C778-4EA2-4DE6-BD81-D4759F38268C}" presName="spaceRect" presStyleCnt="0"/>
      <dgm:spPr/>
    </dgm:pt>
    <dgm:pt modelId="{7E5DEFB9-349C-4583-A05C-0B08E59E301D}" type="pres">
      <dgm:prSet presAssocID="{9F92C778-4EA2-4DE6-BD81-D4759F38268C}" presName="textRect" presStyleLbl="revTx" presStyleIdx="2" presStyleCnt="4">
        <dgm:presLayoutVars>
          <dgm:chMax val="1"/>
          <dgm:chPref val="1"/>
        </dgm:presLayoutVars>
      </dgm:prSet>
      <dgm:spPr/>
    </dgm:pt>
    <dgm:pt modelId="{2D33C9DB-35AF-4EC3-83D5-9A0387FF8AED}" type="pres">
      <dgm:prSet presAssocID="{391D2232-C6D9-4E61-B0BE-095702E02896}" presName="sibTrans" presStyleCnt="0"/>
      <dgm:spPr/>
    </dgm:pt>
    <dgm:pt modelId="{2099F565-F1D3-4300-A072-4FC52E44A174}" type="pres">
      <dgm:prSet presAssocID="{D5C4D9D5-E002-4110-930D-046446722850}" presName="compNode" presStyleCnt="0"/>
      <dgm:spPr/>
    </dgm:pt>
    <dgm:pt modelId="{20DF1FEC-84C1-4802-908E-0423F700505B}" type="pres">
      <dgm:prSet presAssocID="{D5C4D9D5-E002-4110-930D-046446722850}" presName="iconRect" presStyleLbl="node1" presStyleIdx="3"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in outline"/>
        </a:ext>
      </dgm:extLst>
    </dgm:pt>
    <dgm:pt modelId="{0AE2C687-8402-46CA-AD4D-F175A2F79087}" type="pres">
      <dgm:prSet presAssocID="{D5C4D9D5-E002-4110-930D-046446722850}" presName="spaceRect" presStyleCnt="0"/>
      <dgm:spPr/>
    </dgm:pt>
    <dgm:pt modelId="{BCE9233E-7170-4C27-AA22-F0FD801466E4}" type="pres">
      <dgm:prSet presAssocID="{D5C4D9D5-E002-4110-930D-046446722850}" presName="textRect" presStyleLbl="revTx" presStyleIdx="3" presStyleCnt="4">
        <dgm:presLayoutVars>
          <dgm:chMax val="1"/>
          <dgm:chPref val="1"/>
        </dgm:presLayoutVars>
      </dgm:prSet>
      <dgm:spPr/>
    </dgm:pt>
  </dgm:ptLst>
  <dgm:cxnLst>
    <dgm:cxn modelId="{07F29C63-4D5A-4B08-8E37-28042812F711}" type="presOf" srcId="{4496EB88-7CD5-4596-AB63-FC3909CA4A35}" destId="{50C4AB6D-6D18-4C69-941A-16B0282D0609}" srcOrd="0" destOrd="0" presId="urn:microsoft.com/office/officeart/2018/2/layout/IconLabelList"/>
    <dgm:cxn modelId="{C138896E-0223-48C0-8B5C-4741DEACCE92}" srcId="{4496EB88-7CD5-4596-AB63-FC3909CA4A35}" destId="{56244527-9804-4552-B477-BC8ABE620247}" srcOrd="1" destOrd="0" parTransId="{B2D98576-86C1-4B70-8835-1990B7E2F4C3}" sibTransId="{1BE5CF5F-492D-4E57-832E-39BAD386C530}"/>
    <dgm:cxn modelId="{3C0C2856-8F24-45D7-A3B9-D2367D8F205C}" type="presOf" srcId="{D5C4D9D5-E002-4110-930D-046446722850}" destId="{BCE9233E-7170-4C27-AA22-F0FD801466E4}" srcOrd="0" destOrd="0" presId="urn:microsoft.com/office/officeart/2018/2/layout/IconLabelList"/>
    <dgm:cxn modelId="{DADB7C56-0740-4575-9943-092CA05B59B4}" type="presOf" srcId="{56244527-9804-4552-B477-BC8ABE620247}" destId="{2B23FA72-6DFB-4B57-886B-CA12B7A0DEC7}" srcOrd="0" destOrd="0" presId="urn:microsoft.com/office/officeart/2018/2/layout/IconLabelList"/>
    <dgm:cxn modelId="{9CAAA296-C0C7-448C-871C-B24D6EAD3421}" type="presOf" srcId="{9F92C778-4EA2-4DE6-BD81-D4759F38268C}" destId="{7E5DEFB9-349C-4583-A05C-0B08E59E301D}" srcOrd="0" destOrd="0" presId="urn:microsoft.com/office/officeart/2018/2/layout/IconLabelList"/>
    <dgm:cxn modelId="{C2AF069C-879F-446D-9230-FFFEFA2F55AD}" srcId="{4496EB88-7CD5-4596-AB63-FC3909CA4A35}" destId="{D5C4D9D5-E002-4110-930D-046446722850}" srcOrd="3" destOrd="0" parTransId="{0BDF8771-C4DA-4224-B214-32E0D4A5C463}" sibTransId="{79F5D743-86EE-49B2-8C42-52BEB8C59B86}"/>
    <dgm:cxn modelId="{1B3BF6A8-7EAF-402C-8655-6A4989A469D5}" type="presOf" srcId="{C15A316F-0BDD-417E-B8A9-4AB6F50FBE5D}" destId="{592979C4-5804-4F93-A763-1C2D13D6E1FD}" srcOrd="0" destOrd="0" presId="urn:microsoft.com/office/officeart/2018/2/layout/IconLabelList"/>
    <dgm:cxn modelId="{5680E0A9-11D4-49F7-B3FE-B1095D60BAC9}" srcId="{4496EB88-7CD5-4596-AB63-FC3909CA4A35}" destId="{C15A316F-0BDD-417E-B8A9-4AB6F50FBE5D}" srcOrd="0" destOrd="0" parTransId="{5E0C5EEE-869B-4999-8CDF-B997009D816F}" sibTransId="{A29763B9-05F3-407C-8003-D4A003EA4906}"/>
    <dgm:cxn modelId="{699BEFC6-92F4-409D-A5F1-7960FB86414E}" srcId="{4496EB88-7CD5-4596-AB63-FC3909CA4A35}" destId="{9F92C778-4EA2-4DE6-BD81-D4759F38268C}" srcOrd="2" destOrd="0" parTransId="{8155C1A8-7A88-4F9A-8702-1ED032B25FDB}" sibTransId="{391D2232-C6D9-4E61-B0BE-095702E02896}"/>
    <dgm:cxn modelId="{5D5788EA-C2E5-443B-92A2-E0D5283BE0D6}" type="presParOf" srcId="{50C4AB6D-6D18-4C69-941A-16B0282D0609}" destId="{0911E088-BFC8-4741-AB5E-24FA6A23D70F}" srcOrd="0" destOrd="0" presId="urn:microsoft.com/office/officeart/2018/2/layout/IconLabelList"/>
    <dgm:cxn modelId="{642527B6-ABB2-4E88-918D-03A99AA3B604}" type="presParOf" srcId="{0911E088-BFC8-4741-AB5E-24FA6A23D70F}" destId="{EF7110A3-F257-4837-87E7-D441F0451AC5}" srcOrd="0" destOrd="0" presId="urn:microsoft.com/office/officeart/2018/2/layout/IconLabelList"/>
    <dgm:cxn modelId="{FBCA4814-3299-46DB-AADA-2148EAC0441E}" type="presParOf" srcId="{0911E088-BFC8-4741-AB5E-24FA6A23D70F}" destId="{BAAB7B12-A45C-4AF6-AE7E-42F4B4335EFA}" srcOrd="1" destOrd="0" presId="urn:microsoft.com/office/officeart/2018/2/layout/IconLabelList"/>
    <dgm:cxn modelId="{E82F7C83-28AC-4A16-8BCC-280E657145E0}" type="presParOf" srcId="{0911E088-BFC8-4741-AB5E-24FA6A23D70F}" destId="{592979C4-5804-4F93-A763-1C2D13D6E1FD}" srcOrd="2" destOrd="0" presId="urn:microsoft.com/office/officeart/2018/2/layout/IconLabelList"/>
    <dgm:cxn modelId="{41FC2C08-AB69-4FAC-B411-F4AA03CDC21C}" type="presParOf" srcId="{50C4AB6D-6D18-4C69-941A-16B0282D0609}" destId="{FE302C90-5961-4015-92EB-8038F6A49DFB}" srcOrd="1" destOrd="0" presId="urn:microsoft.com/office/officeart/2018/2/layout/IconLabelList"/>
    <dgm:cxn modelId="{EDAB8AC6-8792-4BDD-A041-5A624A868E2F}" type="presParOf" srcId="{50C4AB6D-6D18-4C69-941A-16B0282D0609}" destId="{6A67C654-3062-4756-B46A-70D4371B67B5}" srcOrd="2" destOrd="0" presId="urn:microsoft.com/office/officeart/2018/2/layout/IconLabelList"/>
    <dgm:cxn modelId="{C5849DC9-E1DD-4D0F-87E5-C2D0EF9EB1D2}" type="presParOf" srcId="{6A67C654-3062-4756-B46A-70D4371B67B5}" destId="{8ADF0E91-AF1C-4D01-8543-DC7D7C6BD45C}" srcOrd="0" destOrd="0" presId="urn:microsoft.com/office/officeart/2018/2/layout/IconLabelList"/>
    <dgm:cxn modelId="{D362652E-1E27-4A20-A1A9-3673B149C31E}" type="presParOf" srcId="{6A67C654-3062-4756-B46A-70D4371B67B5}" destId="{7F5F00DD-CA8B-4B32-A4CB-4EB5277E9102}" srcOrd="1" destOrd="0" presId="urn:microsoft.com/office/officeart/2018/2/layout/IconLabelList"/>
    <dgm:cxn modelId="{43E9672A-450D-446A-96B5-9C111D288EB4}" type="presParOf" srcId="{6A67C654-3062-4756-B46A-70D4371B67B5}" destId="{2B23FA72-6DFB-4B57-886B-CA12B7A0DEC7}" srcOrd="2" destOrd="0" presId="urn:microsoft.com/office/officeart/2018/2/layout/IconLabelList"/>
    <dgm:cxn modelId="{03EF09A4-77F0-48F5-A688-3C5BF420597E}" type="presParOf" srcId="{50C4AB6D-6D18-4C69-941A-16B0282D0609}" destId="{BAD41C05-9DF7-4CD7-8501-F948D6A4E034}" srcOrd="3" destOrd="0" presId="urn:microsoft.com/office/officeart/2018/2/layout/IconLabelList"/>
    <dgm:cxn modelId="{A32F5E10-B76C-4875-8422-09C6598568B5}" type="presParOf" srcId="{50C4AB6D-6D18-4C69-941A-16B0282D0609}" destId="{CB3995F1-539D-4093-A86D-3829ADCB5555}" srcOrd="4" destOrd="0" presId="urn:microsoft.com/office/officeart/2018/2/layout/IconLabelList"/>
    <dgm:cxn modelId="{A9021D25-AAB9-4377-B547-6BAA2FB3525D}" type="presParOf" srcId="{CB3995F1-539D-4093-A86D-3829ADCB5555}" destId="{8D3617E4-4153-46CE-8743-06AF0E8180C6}" srcOrd="0" destOrd="0" presId="urn:microsoft.com/office/officeart/2018/2/layout/IconLabelList"/>
    <dgm:cxn modelId="{D7DDFECA-63CC-4332-AA6E-5309FCB5325E}" type="presParOf" srcId="{CB3995F1-539D-4093-A86D-3829ADCB5555}" destId="{8CD374AF-01A3-45E4-9476-4E0D182A3DD9}" srcOrd="1" destOrd="0" presId="urn:microsoft.com/office/officeart/2018/2/layout/IconLabelList"/>
    <dgm:cxn modelId="{B95B0CEC-61A3-4F3F-A16B-CB738F856AC9}" type="presParOf" srcId="{CB3995F1-539D-4093-A86D-3829ADCB5555}" destId="{7E5DEFB9-349C-4583-A05C-0B08E59E301D}" srcOrd="2" destOrd="0" presId="urn:microsoft.com/office/officeart/2018/2/layout/IconLabelList"/>
    <dgm:cxn modelId="{598EC041-6EC7-4660-B2AD-4BA497ED85DF}" type="presParOf" srcId="{50C4AB6D-6D18-4C69-941A-16B0282D0609}" destId="{2D33C9DB-35AF-4EC3-83D5-9A0387FF8AED}" srcOrd="5" destOrd="0" presId="urn:microsoft.com/office/officeart/2018/2/layout/IconLabelList"/>
    <dgm:cxn modelId="{A439A4C8-53A2-478A-A9D5-F9EDD2B2DC8C}" type="presParOf" srcId="{50C4AB6D-6D18-4C69-941A-16B0282D0609}" destId="{2099F565-F1D3-4300-A072-4FC52E44A174}" srcOrd="6" destOrd="0" presId="urn:microsoft.com/office/officeart/2018/2/layout/IconLabelList"/>
    <dgm:cxn modelId="{A4DE1A72-D499-4547-AEB0-C9F41F5DBC37}" type="presParOf" srcId="{2099F565-F1D3-4300-A072-4FC52E44A174}" destId="{20DF1FEC-84C1-4802-908E-0423F700505B}" srcOrd="0" destOrd="0" presId="urn:microsoft.com/office/officeart/2018/2/layout/IconLabelList"/>
    <dgm:cxn modelId="{4C7F49FD-9496-4004-9C09-8FD240AFB0EA}" type="presParOf" srcId="{2099F565-F1D3-4300-A072-4FC52E44A174}" destId="{0AE2C687-8402-46CA-AD4D-F175A2F79087}" srcOrd="1" destOrd="0" presId="urn:microsoft.com/office/officeart/2018/2/layout/IconLabelList"/>
    <dgm:cxn modelId="{A727AAD5-253E-4DF0-9C9E-1177EAFF8222}" type="presParOf" srcId="{2099F565-F1D3-4300-A072-4FC52E44A174}" destId="{BCE9233E-7170-4C27-AA22-F0FD801466E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6EB88-7CD5-4596-AB63-FC3909CA4A3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6244527-9804-4552-B477-BC8ABE620247}">
      <dgm:prSet/>
      <dgm:spPr/>
      <dgm:t>
        <a:bodyPr/>
        <a:lstStyle/>
        <a:p>
          <a:pPr>
            <a:lnSpc>
              <a:spcPct val="100000"/>
            </a:lnSpc>
          </a:pPr>
          <a:r>
            <a:rPr lang="en-US" dirty="0"/>
            <a:t>Average weekday ridership (systemwide) in 2023 was 75% of pre-pandemic levels</a:t>
          </a:r>
        </a:p>
      </dgm:t>
    </dgm:pt>
    <dgm:pt modelId="{B2D98576-86C1-4B70-8835-1990B7E2F4C3}" type="parTrans" cxnId="{C138896E-0223-48C0-8B5C-4741DEACCE92}">
      <dgm:prSet/>
      <dgm:spPr/>
      <dgm:t>
        <a:bodyPr/>
        <a:lstStyle/>
        <a:p>
          <a:endParaRPr lang="en-US"/>
        </a:p>
      </dgm:t>
    </dgm:pt>
    <dgm:pt modelId="{1BE5CF5F-492D-4E57-832E-39BAD386C530}" type="sibTrans" cxnId="{C138896E-0223-48C0-8B5C-4741DEACCE92}">
      <dgm:prSet/>
      <dgm:spPr/>
      <dgm:t>
        <a:bodyPr/>
        <a:lstStyle/>
        <a:p>
          <a:endParaRPr lang="en-US"/>
        </a:p>
      </dgm:t>
    </dgm:pt>
    <dgm:pt modelId="{D5C4D9D5-E002-4110-930D-046446722850}">
      <dgm:prSet/>
      <dgm:spPr/>
      <dgm:t>
        <a:bodyPr/>
        <a:lstStyle/>
        <a:p>
          <a:pPr>
            <a:lnSpc>
              <a:spcPct val="100000"/>
            </a:lnSpc>
          </a:pPr>
          <a:r>
            <a:rPr lang="en-US" dirty="0"/>
            <a:t>Highest ridership in October 2023 reaching 90% of pre-pandemic levels </a:t>
          </a:r>
        </a:p>
      </dgm:t>
    </dgm:pt>
    <dgm:pt modelId="{0BDF8771-C4DA-4224-B214-32E0D4A5C463}" type="parTrans" cxnId="{C2AF069C-879F-446D-9230-FFFEFA2F55AD}">
      <dgm:prSet/>
      <dgm:spPr/>
      <dgm:t>
        <a:bodyPr/>
        <a:lstStyle/>
        <a:p>
          <a:endParaRPr lang="en-US"/>
        </a:p>
      </dgm:t>
    </dgm:pt>
    <dgm:pt modelId="{79F5D743-86EE-49B2-8C42-52BEB8C59B86}" type="sibTrans" cxnId="{C2AF069C-879F-446D-9230-FFFEFA2F55AD}">
      <dgm:prSet/>
      <dgm:spPr/>
      <dgm:t>
        <a:bodyPr/>
        <a:lstStyle/>
        <a:p>
          <a:endParaRPr lang="en-US"/>
        </a:p>
      </dgm:t>
    </dgm:pt>
    <dgm:pt modelId="{50C4AB6D-6D18-4C69-941A-16B0282D0609}" type="pres">
      <dgm:prSet presAssocID="{4496EB88-7CD5-4596-AB63-FC3909CA4A35}" presName="root" presStyleCnt="0">
        <dgm:presLayoutVars>
          <dgm:dir/>
          <dgm:resizeHandles val="exact"/>
        </dgm:presLayoutVars>
      </dgm:prSet>
      <dgm:spPr/>
    </dgm:pt>
    <dgm:pt modelId="{6A67C654-3062-4756-B46A-70D4371B67B5}" type="pres">
      <dgm:prSet presAssocID="{56244527-9804-4552-B477-BC8ABE620247}" presName="compNode" presStyleCnt="0"/>
      <dgm:spPr/>
    </dgm:pt>
    <dgm:pt modelId="{8ADF0E91-AF1C-4D01-8543-DC7D7C6BD45C}" type="pres">
      <dgm:prSet presAssocID="{56244527-9804-4552-B477-BC8ABE62024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ain with solid fill"/>
        </a:ext>
      </dgm:extLst>
    </dgm:pt>
    <dgm:pt modelId="{7F5F00DD-CA8B-4B32-A4CB-4EB5277E9102}" type="pres">
      <dgm:prSet presAssocID="{56244527-9804-4552-B477-BC8ABE620247}" presName="spaceRect" presStyleCnt="0"/>
      <dgm:spPr/>
    </dgm:pt>
    <dgm:pt modelId="{2B23FA72-6DFB-4B57-886B-CA12B7A0DEC7}" type="pres">
      <dgm:prSet presAssocID="{56244527-9804-4552-B477-BC8ABE620247}" presName="textRect" presStyleLbl="revTx" presStyleIdx="0" presStyleCnt="2">
        <dgm:presLayoutVars>
          <dgm:chMax val="1"/>
          <dgm:chPref val="1"/>
        </dgm:presLayoutVars>
      </dgm:prSet>
      <dgm:spPr/>
    </dgm:pt>
    <dgm:pt modelId="{BAD41C05-9DF7-4CD7-8501-F948D6A4E034}" type="pres">
      <dgm:prSet presAssocID="{1BE5CF5F-492D-4E57-832E-39BAD386C530}" presName="sibTrans" presStyleCnt="0"/>
      <dgm:spPr/>
    </dgm:pt>
    <dgm:pt modelId="{2099F565-F1D3-4300-A072-4FC52E44A174}" type="pres">
      <dgm:prSet presAssocID="{D5C4D9D5-E002-4110-930D-046446722850}" presName="compNode" presStyleCnt="0"/>
      <dgm:spPr/>
    </dgm:pt>
    <dgm:pt modelId="{20DF1FEC-84C1-4802-908E-0423F700505B}" type="pres">
      <dgm:prSet presAssocID="{D5C4D9D5-E002-4110-930D-046446722850}"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ain outline"/>
        </a:ext>
      </dgm:extLst>
    </dgm:pt>
    <dgm:pt modelId="{0AE2C687-8402-46CA-AD4D-F175A2F79087}" type="pres">
      <dgm:prSet presAssocID="{D5C4D9D5-E002-4110-930D-046446722850}" presName="spaceRect" presStyleCnt="0"/>
      <dgm:spPr/>
    </dgm:pt>
    <dgm:pt modelId="{BCE9233E-7170-4C27-AA22-F0FD801466E4}" type="pres">
      <dgm:prSet presAssocID="{D5C4D9D5-E002-4110-930D-046446722850}" presName="textRect" presStyleLbl="revTx" presStyleIdx="1" presStyleCnt="2">
        <dgm:presLayoutVars>
          <dgm:chMax val="1"/>
          <dgm:chPref val="1"/>
        </dgm:presLayoutVars>
      </dgm:prSet>
      <dgm:spPr/>
    </dgm:pt>
  </dgm:ptLst>
  <dgm:cxnLst>
    <dgm:cxn modelId="{07F29C63-4D5A-4B08-8E37-28042812F711}" type="presOf" srcId="{4496EB88-7CD5-4596-AB63-FC3909CA4A35}" destId="{50C4AB6D-6D18-4C69-941A-16B0282D0609}" srcOrd="0" destOrd="0" presId="urn:microsoft.com/office/officeart/2018/2/layout/IconLabelList"/>
    <dgm:cxn modelId="{C138896E-0223-48C0-8B5C-4741DEACCE92}" srcId="{4496EB88-7CD5-4596-AB63-FC3909CA4A35}" destId="{56244527-9804-4552-B477-BC8ABE620247}" srcOrd="0" destOrd="0" parTransId="{B2D98576-86C1-4B70-8835-1990B7E2F4C3}" sibTransId="{1BE5CF5F-492D-4E57-832E-39BAD386C530}"/>
    <dgm:cxn modelId="{3C0C2856-8F24-45D7-A3B9-D2367D8F205C}" type="presOf" srcId="{D5C4D9D5-E002-4110-930D-046446722850}" destId="{BCE9233E-7170-4C27-AA22-F0FD801466E4}" srcOrd="0" destOrd="0" presId="urn:microsoft.com/office/officeart/2018/2/layout/IconLabelList"/>
    <dgm:cxn modelId="{DADB7C56-0740-4575-9943-092CA05B59B4}" type="presOf" srcId="{56244527-9804-4552-B477-BC8ABE620247}" destId="{2B23FA72-6DFB-4B57-886B-CA12B7A0DEC7}" srcOrd="0" destOrd="0" presId="urn:microsoft.com/office/officeart/2018/2/layout/IconLabelList"/>
    <dgm:cxn modelId="{C2AF069C-879F-446D-9230-FFFEFA2F55AD}" srcId="{4496EB88-7CD5-4596-AB63-FC3909CA4A35}" destId="{D5C4D9D5-E002-4110-930D-046446722850}" srcOrd="1" destOrd="0" parTransId="{0BDF8771-C4DA-4224-B214-32E0D4A5C463}" sibTransId="{79F5D743-86EE-49B2-8C42-52BEB8C59B86}"/>
    <dgm:cxn modelId="{EDAB8AC6-8792-4BDD-A041-5A624A868E2F}" type="presParOf" srcId="{50C4AB6D-6D18-4C69-941A-16B0282D0609}" destId="{6A67C654-3062-4756-B46A-70D4371B67B5}" srcOrd="0" destOrd="0" presId="urn:microsoft.com/office/officeart/2018/2/layout/IconLabelList"/>
    <dgm:cxn modelId="{C5849DC9-E1DD-4D0F-87E5-C2D0EF9EB1D2}" type="presParOf" srcId="{6A67C654-3062-4756-B46A-70D4371B67B5}" destId="{8ADF0E91-AF1C-4D01-8543-DC7D7C6BD45C}" srcOrd="0" destOrd="0" presId="urn:microsoft.com/office/officeart/2018/2/layout/IconLabelList"/>
    <dgm:cxn modelId="{D362652E-1E27-4A20-A1A9-3673B149C31E}" type="presParOf" srcId="{6A67C654-3062-4756-B46A-70D4371B67B5}" destId="{7F5F00DD-CA8B-4B32-A4CB-4EB5277E9102}" srcOrd="1" destOrd="0" presId="urn:microsoft.com/office/officeart/2018/2/layout/IconLabelList"/>
    <dgm:cxn modelId="{43E9672A-450D-446A-96B5-9C111D288EB4}" type="presParOf" srcId="{6A67C654-3062-4756-B46A-70D4371B67B5}" destId="{2B23FA72-6DFB-4B57-886B-CA12B7A0DEC7}" srcOrd="2" destOrd="0" presId="urn:microsoft.com/office/officeart/2018/2/layout/IconLabelList"/>
    <dgm:cxn modelId="{03EF09A4-77F0-48F5-A688-3C5BF420597E}" type="presParOf" srcId="{50C4AB6D-6D18-4C69-941A-16B0282D0609}" destId="{BAD41C05-9DF7-4CD7-8501-F948D6A4E034}" srcOrd="1" destOrd="0" presId="urn:microsoft.com/office/officeart/2018/2/layout/IconLabelList"/>
    <dgm:cxn modelId="{A439A4C8-53A2-478A-A9D5-F9EDD2B2DC8C}" type="presParOf" srcId="{50C4AB6D-6D18-4C69-941A-16B0282D0609}" destId="{2099F565-F1D3-4300-A072-4FC52E44A174}" srcOrd="2" destOrd="0" presId="urn:microsoft.com/office/officeart/2018/2/layout/IconLabelList"/>
    <dgm:cxn modelId="{A4DE1A72-D499-4547-AEB0-C9F41F5DBC37}" type="presParOf" srcId="{2099F565-F1D3-4300-A072-4FC52E44A174}" destId="{20DF1FEC-84C1-4802-908E-0423F700505B}" srcOrd="0" destOrd="0" presId="urn:microsoft.com/office/officeart/2018/2/layout/IconLabelList"/>
    <dgm:cxn modelId="{4C7F49FD-9496-4004-9C09-8FD240AFB0EA}" type="presParOf" srcId="{2099F565-F1D3-4300-A072-4FC52E44A174}" destId="{0AE2C687-8402-46CA-AD4D-F175A2F79087}" srcOrd="1" destOrd="0" presId="urn:microsoft.com/office/officeart/2018/2/layout/IconLabelList"/>
    <dgm:cxn modelId="{A727AAD5-253E-4DF0-9C9E-1177EAFF8222}" type="presParOf" srcId="{2099F565-F1D3-4300-A072-4FC52E44A174}" destId="{BCE9233E-7170-4C27-AA22-F0FD801466E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E579F3-1EDE-47B1-969E-B0AE34502889}" type="doc">
      <dgm:prSet loTypeId="urn:microsoft.com/office/officeart/2016/7/layout/HorizontalActionList" loCatId="List" qsTypeId="urn:microsoft.com/office/officeart/2005/8/quickstyle/simple4" qsCatId="simple" csTypeId="urn:microsoft.com/office/officeart/2005/8/colors/accent2_2" csCatId="accent2" phldr="1"/>
      <dgm:spPr/>
      <dgm:t>
        <a:bodyPr/>
        <a:lstStyle/>
        <a:p>
          <a:endParaRPr lang="en-US"/>
        </a:p>
      </dgm:t>
    </dgm:pt>
    <dgm:pt modelId="{815B0992-67BA-4803-B00B-570632907CF5}">
      <dgm:prSet/>
      <dgm:spPr/>
      <dgm:t>
        <a:bodyPr/>
        <a:lstStyle/>
        <a:p>
          <a:r>
            <a:rPr lang="en-US" dirty="0"/>
            <a:t>Commuter Rail</a:t>
          </a:r>
        </a:p>
      </dgm:t>
    </dgm:pt>
    <dgm:pt modelId="{9CB304D6-066D-4B7D-9EB6-0A4B779B190E}" type="parTrans" cxnId="{D5AFBDEB-987A-472F-98DA-38A04C2A7CB9}">
      <dgm:prSet/>
      <dgm:spPr/>
      <dgm:t>
        <a:bodyPr/>
        <a:lstStyle/>
        <a:p>
          <a:endParaRPr lang="en-US"/>
        </a:p>
      </dgm:t>
    </dgm:pt>
    <dgm:pt modelId="{D7129491-FD26-42D2-8BED-DF3486D35A58}" type="sibTrans" cxnId="{D5AFBDEB-987A-472F-98DA-38A04C2A7CB9}">
      <dgm:prSet/>
      <dgm:spPr/>
      <dgm:t>
        <a:bodyPr/>
        <a:lstStyle/>
        <a:p>
          <a:endParaRPr lang="en-US"/>
        </a:p>
      </dgm:t>
    </dgm:pt>
    <dgm:pt modelId="{039072F9-7C8E-4564-B057-D51111C4A615}">
      <dgm:prSet/>
      <dgm:spPr/>
      <dgm:t>
        <a:bodyPr/>
        <a:lstStyle/>
        <a:p>
          <a:r>
            <a:rPr lang="en-US" b="1" dirty="0"/>
            <a:t>Zone 1A Fares Newburyport/Rockport Line</a:t>
          </a:r>
        </a:p>
      </dgm:t>
    </dgm:pt>
    <dgm:pt modelId="{816CD1D8-0CD1-485E-AE4F-63753FC1F287}" type="parTrans" cxnId="{71DE724C-61DD-447C-8F31-E8F2595CE790}">
      <dgm:prSet/>
      <dgm:spPr/>
      <dgm:t>
        <a:bodyPr/>
        <a:lstStyle/>
        <a:p>
          <a:endParaRPr lang="en-US"/>
        </a:p>
      </dgm:t>
    </dgm:pt>
    <dgm:pt modelId="{9120784F-EE15-422E-AEED-445FD03D3BF0}" type="sibTrans" cxnId="{71DE724C-61DD-447C-8F31-E8F2595CE790}">
      <dgm:prSet/>
      <dgm:spPr/>
      <dgm:t>
        <a:bodyPr/>
        <a:lstStyle/>
        <a:p>
          <a:endParaRPr lang="en-US"/>
        </a:p>
      </dgm:t>
    </dgm:pt>
    <dgm:pt modelId="{213E13A3-1AEF-483D-94FE-B476A814B485}">
      <dgm:prSet/>
      <dgm:spPr/>
      <dgm:t>
        <a:bodyPr/>
        <a:lstStyle/>
        <a:p>
          <a:r>
            <a:rPr lang="en-US" dirty="0"/>
            <a:t>Blue Line</a:t>
          </a:r>
        </a:p>
      </dgm:t>
    </dgm:pt>
    <dgm:pt modelId="{56BB38A0-DC65-4CE5-93E6-47E4F26B5558}" type="parTrans" cxnId="{879E4AB6-FBFD-493B-AD2C-7E0D389F9137}">
      <dgm:prSet/>
      <dgm:spPr/>
      <dgm:t>
        <a:bodyPr/>
        <a:lstStyle/>
        <a:p>
          <a:endParaRPr lang="en-US"/>
        </a:p>
      </dgm:t>
    </dgm:pt>
    <dgm:pt modelId="{3830F099-7D54-46D8-9E97-651880CC6F07}" type="sibTrans" cxnId="{879E4AB6-FBFD-493B-AD2C-7E0D389F9137}">
      <dgm:prSet/>
      <dgm:spPr/>
      <dgm:t>
        <a:bodyPr/>
        <a:lstStyle/>
        <a:p>
          <a:endParaRPr lang="en-US"/>
        </a:p>
      </dgm:t>
    </dgm:pt>
    <dgm:pt modelId="{8B8E1A3B-3C32-4EB2-832E-54ACD92E6D63}">
      <dgm:prSet/>
      <dgm:spPr/>
      <dgm:t>
        <a:bodyPr/>
        <a:lstStyle/>
        <a:p>
          <a:r>
            <a:rPr lang="en-US" b="1" dirty="0"/>
            <a:t>Free Blue Line</a:t>
          </a:r>
        </a:p>
        <a:p>
          <a:r>
            <a:rPr lang="en-US" b="1" dirty="0"/>
            <a:t>Service Delivery Improvements</a:t>
          </a:r>
        </a:p>
      </dgm:t>
    </dgm:pt>
    <dgm:pt modelId="{E5C68510-8441-47C6-A5A0-DB1F56419B74}" type="parTrans" cxnId="{BBFE25F5-041D-449F-A12E-9C19504CA87B}">
      <dgm:prSet/>
      <dgm:spPr/>
      <dgm:t>
        <a:bodyPr/>
        <a:lstStyle/>
        <a:p>
          <a:endParaRPr lang="en-US"/>
        </a:p>
      </dgm:t>
    </dgm:pt>
    <dgm:pt modelId="{EF83DE1C-46CD-4927-A51F-366B0DD901BE}" type="sibTrans" cxnId="{BBFE25F5-041D-449F-A12E-9C19504CA87B}">
      <dgm:prSet/>
      <dgm:spPr/>
      <dgm:t>
        <a:bodyPr/>
        <a:lstStyle/>
        <a:p>
          <a:endParaRPr lang="en-US"/>
        </a:p>
      </dgm:t>
    </dgm:pt>
    <dgm:pt modelId="{2761A296-C773-4556-AD52-68F966BCD49A}">
      <dgm:prSet/>
      <dgm:spPr/>
      <dgm:t>
        <a:bodyPr/>
        <a:lstStyle/>
        <a:p>
          <a:r>
            <a:rPr lang="en-US" dirty="0"/>
            <a:t>Ferry</a:t>
          </a:r>
        </a:p>
      </dgm:t>
    </dgm:pt>
    <dgm:pt modelId="{82BE1FC3-6AF0-4C5F-AB1A-9F2B420C6B50}" type="parTrans" cxnId="{7EFE4400-9545-47A6-B238-10E1B006D6E7}">
      <dgm:prSet/>
      <dgm:spPr/>
      <dgm:t>
        <a:bodyPr/>
        <a:lstStyle/>
        <a:p>
          <a:endParaRPr lang="en-US"/>
        </a:p>
      </dgm:t>
    </dgm:pt>
    <dgm:pt modelId="{1061FA11-0019-448F-9737-7D16BF88B8F9}" type="sibTrans" cxnId="{7EFE4400-9545-47A6-B238-10E1B006D6E7}">
      <dgm:prSet/>
      <dgm:spPr/>
      <dgm:t>
        <a:bodyPr/>
        <a:lstStyle/>
        <a:p>
          <a:endParaRPr lang="en-US"/>
        </a:p>
      </dgm:t>
    </dgm:pt>
    <dgm:pt modelId="{9D76E3D7-A77A-44F7-99DD-ADD8570A8E0B}">
      <dgm:prSet/>
      <dgm:spPr/>
      <dgm:t>
        <a:bodyPr/>
        <a:lstStyle/>
        <a:p>
          <a:r>
            <a:rPr lang="en-US" dirty="0"/>
            <a:t>New Ferry Routes</a:t>
          </a:r>
        </a:p>
        <a:p>
          <a:r>
            <a:rPr lang="en-US" dirty="0"/>
            <a:t>Service Delivery Improvements</a:t>
          </a:r>
        </a:p>
        <a:p>
          <a:r>
            <a:rPr lang="en-US" dirty="0"/>
            <a:t>Free/Reduced Fare</a:t>
          </a:r>
        </a:p>
      </dgm:t>
    </dgm:pt>
    <dgm:pt modelId="{EE446DB5-DC10-4CA1-B928-7010B83886DA}" type="parTrans" cxnId="{523B5A55-606A-443D-94DB-2F0866E37B64}">
      <dgm:prSet/>
      <dgm:spPr/>
      <dgm:t>
        <a:bodyPr/>
        <a:lstStyle/>
        <a:p>
          <a:endParaRPr lang="en-US"/>
        </a:p>
      </dgm:t>
    </dgm:pt>
    <dgm:pt modelId="{30661382-C9D6-4AA8-B59F-D5B7E92E1505}" type="sibTrans" cxnId="{523B5A55-606A-443D-94DB-2F0866E37B64}">
      <dgm:prSet/>
      <dgm:spPr/>
      <dgm:t>
        <a:bodyPr/>
        <a:lstStyle/>
        <a:p>
          <a:endParaRPr lang="en-US"/>
        </a:p>
      </dgm:t>
    </dgm:pt>
    <dgm:pt modelId="{8AC0AB43-A431-469B-ACDB-A0F12BB2192F}">
      <dgm:prSet/>
      <dgm:spPr/>
      <dgm:t>
        <a:bodyPr/>
        <a:lstStyle/>
        <a:p>
          <a:r>
            <a:rPr lang="en-US" dirty="0"/>
            <a:t>Parking</a:t>
          </a:r>
        </a:p>
      </dgm:t>
    </dgm:pt>
    <dgm:pt modelId="{3CA04AF6-F722-41B9-8B02-833DC16E3925}" type="parTrans" cxnId="{A3299BA8-03E5-4886-8169-785C3D77911D}">
      <dgm:prSet/>
      <dgm:spPr/>
      <dgm:t>
        <a:bodyPr/>
        <a:lstStyle/>
        <a:p>
          <a:endParaRPr lang="en-US"/>
        </a:p>
      </dgm:t>
    </dgm:pt>
    <dgm:pt modelId="{E130D9CE-1DA0-4034-BB95-F31BD50FCF34}" type="sibTrans" cxnId="{A3299BA8-03E5-4886-8169-785C3D77911D}">
      <dgm:prSet/>
      <dgm:spPr/>
      <dgm:t>
        <a:bodyPr/>
        <a:lstStyle/>
        <a:p>
          <a:endParaRPr lang="en-US"/>
        </a:p>
      </dgm:t>
    </dgm:pt>
    <dgm:pt modelId="{C93A1AA5-D98F-4EBE-A908-2FB590693BF6}">
      <dgm:prSet/>
      <dgm:spPr/>
      <dgm:t>
        <a:bodyPr/>
        <a:lstStyle/>
        <a:p>
          <a:r>
            <a:rPr lang="en-US" dirty="0"/>
            <a:t>Free or Reduce Parking at Select MBTA Lots</a:t>
          </a:r>
        </a:p>
      </dgm:t>
    </dgm:pt>
    <dgm:pt modelId="{50E4A555-D337-4D9E-BFDA-595F519B0D23}" type="parTrans" cxnId="{276C7C6B-D6AA-4B58-811A-7630966554F9}">
      <dgm:prSet/>
      <dgm:spPr/>
      <dgm:t>
        <a:bodyPr/>
        <a:lstStyle/>
        <a:p>
          <a:endParaRPr lang="en-US"/>
        </a:p>
      </dgm:t>
    </dgm:pt>
    <dgm:pt modelId="{BE12BA17-A6A2-48FF-BD77-14E8E525AC05}" type="sibTrans" cxnId="{276C7C6B-D6AA-4B58-811A-7630966554F9}">
      <dgm:prSet/>
      <dgm:spPr/>
      <dgm:t>
        <a:bodyPr/>
        <a:lstStyle/>
        <a:p>
          <a:endParaRPr lang="en-US"/>
        </a:p>
      </dgm:t>
    </dgm:pt>
    <dgm:pt modelId="{4F5EF079-0F39-4E8A-A14B-ACDC467469A4}">
      <dgm:prSet custT="1"/>
      <dgm:spPr/>
      <dgm:t>
        <a:bodyPr/>
        <a:lstStyle/>
        <a:p>
          <a:r>
            <a:rPr lang="en-US" sz="1200" dirty="0"/>
            <a:t>Communication and Outreach</a:t>
          </a:r>
        </a:p>
      </dgm:t>
    </dgm:pt>
    <dgm:pt modelId="{79D5396F-ADF0-47CB-A3BA-3CFACBAAC03B}" type="parTrans" cxnId="{6E63C1E9-D836-4600-9464-F44E7A268952}">
      <dgm:prSet/>
      <dgm:spPr/>
      <dgm:t>
        <a:bodyPr/>
        <a:lstStyle/>
        <a:p>
          <a:endParaRPr lang="en-US"/>
        </a:p>
      </dgm:t>
    </dgm:pt>
    <dgm:pt modelId="{A25F0E6B-8C1B-4F65-8CE7-38714EF5EB33}" type="sibTrans" cxnId="{6E63C1E9-D836-4600-9464-F44E7A268952}">
      <dgm:prSet/>
      <dgm:spPr/>
      <dgm:t>
        <a:bodyPr/>
        <a:lstStyle/>
        <a:p>
          <a:endParaRPr lang="en-US"/>
        </a:p>
      </dgm:t>
    </dgm:pt>
    <dgm:pt modelId="{9DB25E7C-3DE1-4045-B60C-0D2370A95809}">
      <dgm:prSet/>
      <dgm:spPr/>
      <dgm:t>
        <a:bodyPr/>
        <a:lstStyle/>
        <a:p>
          <a:r>
            <a:rPr lang="en-US" dirty="0"/>
            <a:t>Traffic Impacts</a:t>
          </a:r>
        </a:p>
      </dgm:t>
    </dgm:pt>
    <dgm:pt modelId="{F64AC991-7F9E-4287-A04F-9FAA11FA331D}" type="parTrans" cxnId="{942FA3F0-B0F2-49B4-AA28-11294BD962F6}">
      <dgm:prSet/>
      <dgm:spPr/>
      <dgm:t>
        <a:bodyPr/>
        <a:lstStyle/>
        <a:p>
          <a:endParaRPr lang="en-US"/>
        </a:p>
      </dgm:t>
    </dgm:pt>
    <dgm:pt modelId="{90557FB6-1EFE-49B9-B525-37CBD6CE03DE}" type="sibTrans" cxnId="{942FA3F0-B0F2-49B4-AA28-11294BD962F6}">
      <dgm:prSet/>
      <dgm:spPr/>
      <dgm:t>
        <a:bodyPr/>
        <a:lstStyle/>
        <a:p>
          <a:endParaRPr lang="en-US"/>
        </a:p>
      </dgm:t>
    </dgm:pt>
    <dgm:pt modelId="{29F37A1A-AEC2-41FC-95D6-2EC46884A19F}">
      <dgm:prSet/>
      <dgm:spPr/>
      <dgm:t>
        <a:bodyPr/>
        <a:lstStyle/>
        <a:p>
          <a:r>
            <a:rPr lang="en-US" dirty="0"/>
            <a:t>Mitigation Options</a:t>
          </a:r>
        </a:p>
      </dgm:t>
    </dgm:pt>
    <dgm:pt modelId="{40FEAC55-3702-4D99-AB6B-CFC69D67249F}" type="parTrans" cxnId="{F1CADFD2-D207-4636-8634-23A86D050C2B}">
      <dgm:prSet/>
      <dgm:spPr/>
      <dgm:t>
        <a:bodyPr/>
        <a:lstStyle/>
        <a:p>
          <a:endParaRPr lang="en-US"/>
        </a:p>
      </dgm:t>
    </dgm:pt>
    <dgm:pt modelId="{F6E203B1-1208-4B22-9DE4-9ADC84E14A67}" type="sibTrans" cxnId="{F1CADFD2-D207-4636-8634-23A86D050C2B}">
      <dgm:prSet/>
      <dgm:spPr/>
      <dgm:t>
        <a:bodyPr/>
        <a:lstStyle/>
        <a:p>
          <a:endParaRPr lang="en-US"/>
        </a:p>
      </dgm:t>
    </dgm:pt>
    <dgm:pt modelId="{2865B5D1-7F5B-4E3D-BEEA-8BD78354AEDE}">
      <dgm:prSet/>
      <dgm:spPr/>
      <dgm:t>
        <a:bodyPr/>
        <a:lstStyle/>
        <a:p>
          <a:r>
            <a:rPr lang="en-US" dirty="0"/>
            <a:t>Bus</a:t>
          </a:r>
        </a:p>
      </dgm:t>
    </dgm:pt>
    <dgm:pt modelId="{D5FDEDC5-4924-417F-836D-0DE1AD114D9E}" type="parTrans" cxnId="{FA1BC904-0130-4A48-9BA2-1DF331807394}">
      <dgm:prSet/>
      <dgm:spPr/>
      <dgm:t>
        <a:bodyPr/>
        <a:lstStyle/>
        <a:p>
          <a:endParaRPr lang="en-US"/>
        </a:p>
      </dgm:t>
    </dgm:pt>
    <dgm:pt modelId="{B52804DE-A5BC-477E-9229-5D72AFBE50AB}" type="sibTrans" cxnId="{FA1BC904-0130-4A48-9BA2-1DF331807394}">
      <dgm:prSet/>
      <dgm:spPr/>
      <dgm:t>
        <a:bodyPr/>
        <a:lstStyle/>
        <a:p>
          <a:endParaRPr lang="en-US"/>
        </a:p>
      </dgm:t>
    </dgm:pt>
    <dgm:pt modelId="{BA54E81A-E0A9-4A95-9940-ADC0442424EA}">
      <dgm:prSet/>
      <dgm:spPr/>
      <dgm:t>
        <a:bodyPr/>
        <a:lstStyle/>
        <a:p>
          <a:r>
            <a:rPr lang="en-US" dirty="0"/>
            <a:t>Free 111 Bus </a:t>
          </a:r>
        </a:p>
      </dgm:t>
    </dgm:pt>
    <dgm:pt modelId="{12895B20-0EEA-4000-8401-B04CE4D51D09}" type="parTrans" cxnId="{8B2D9E9A-06AE-4D85-BEDE-AFA9D97C6B0E}">
      <dgm:prSet/>
      <dgm:spPr/>
      <dgm:t>
        <a:bodyPr/>
        <a:lstStyle/>
        <a:p>
          <a:endParaRPr lang="en-US"/>
        </a:p>
      </dgm:t>
    </dgm:pt>
    <dgm:pt modelId="{6408ADCA-A24C-4120-82DD-8C0368EE5B72}" type="sibTrans" cxnId="{8B2D9E9A-06AE-4D85-BEDE-AFA9D97C6B0E}">
      <dgm:prSet/>
      <dgm:spPr/>
      <dgm:t>
        <a:bodyPr/>
        <a:lstStyle/>
        <a:p>
          <a:endParaRPr lang="en-US"/>
        </a:p>
      </dgm:t>
    </dgm:pt>
    <dgm:pt modelId="{190E824B-9341-47EA-A999-594D8A982DA0}">
      <dgm:prSet/>
      <dgm:spPr/>
      <dgm:t>
        <a:bodyPr/>
        <a:lstStyle/>
        <a:p>
          <a:r>
            <a:rPr lang="en-US" dirty="0"/>
            <a:t>Service Delivery Improvements </a:t>
          </a:r>
        </a:p>
      </dgm:t>
    </dgm:pt>
    <dgm:pt modelId="{EB074339-48DF-4F60-81F9-50159E14B9CB}" type="parTrans" cxnId="{1E18EE14-0AE3-4716-B7D3-7DF1C5522F60}">
      <dgm:prSet/>
      <dgm:spPr/>
      <dgm:t>
        <a:bodyPr/>
        <a:lstStyle/>
        <a:p>
          <a:endParaRPr lang="en-US"/>
        </a:p>
      </dgm:t>
    </dgm:pt>
    <dgm:pt modelId="{F1A26149-CD26-4A55-BCC2-31C81483D5B6}" type="sibTrans" cxnId="{1E18EE14-0AE3-4716-B7D3-7DF1C5522F60}">
      <dgm:prSet/>
      <dgm:spPr/>
      <dgm:t>
        <a:bodyPr/>
        <a:lstStyle/>
        <a:p>
          <a:endParaRPr lang="en-US"/>
        </a:p>
      </dgm:t>
    </dgm:pt>
    <dgm:pt modelId="{F47B6DDD-1C54-4DBD-BA19-7A0845DAFDB5}" type="pres">
      <dgm:prSet presAssocID="{E8E579F3-1EDE-47B1-969E-B0AE34502889}" presName="Name0" presStyleCnt="0">
        <dgm:presLayoutVars>
          <dgm:dir/>
          <dgm:animLvl val="lvl"/>
          <dgm:resizeHandles val="exact"/>
        </dgm:presLayoutVars>
      </dgm:prSet>
      <dgm:spPr/>
    </dgm:pt>
    <dgm:pt modelId="{CEF09F3B-0B83-4F6B-9ED6-94AEFB22A221}" type="pres">
      <dgm:prSet presAssocID="{815B0992-67BA-4803-B00B-570632907CF5}" presName="composite" presStyleCnt="0"/>
      <dgm:spPr/>
    </dgm:pt>
    <dgm:pt modelId="{68F8A8D7-5C23-4705-9EB5-E1FCCBFFA45D}" type="pres">
      <dgm:prSet presAssocID="{815B0992-67BA-4803-B00B-570632907CF5}" presName="parTx" presStyleLbl="alignNode1" presStyleIdx="0" presStyleCnt="6">
        <dgm:presLayoutVars>
          <dgm:chMax val="0"/>
          <dgm:chPref val="0"/>
        </dgm:presLayoutVars>
      </dgm:prSet>
      <dgm:spPr/>
    </dgm:pt>
    <dgm:pt modelId="{99C07954-EDD3-4FA2-8FAF-55C946025496}" type="pres">
      <dgm:prSet presAssocID="{815B0992-67BA-4803-B00B-570632907CF5}" presName="desTx" presStyleLbl="alignAccFollowNode1" presStyleIdx="0" presStyleCnt="6">
        <dgm:presLayoutVars/>
      </dgm:prSet>
      <dgm:spPr/>
    </dgm:pt>
    <dgm:pt modelId="{52F64043-AD35-4291-AB3B-625A8E35EA3D}" type="pres">
      <dgm:prSet presAssocID="{D7129491-FD26-42D2-8BED-DF3486D35A58}" presName="space" presStyleCnt="0"/>
      <dgm:spPr/>
    </dgm:pt>
    <dgm:pt modelId="{867E0A57-FA13-42D4-AF2D-59157C8B85E1}" type="pres">
      <dgm:prSet presAssocID="{213E13A3-1AEF-483D-94FE-B476A814B485}" presName="composite" presStyleCnt="0"/>
      <dgm:spPr/>
    </dgm:pt>
    <dgm:pt modelId="{AB1BF69A-730C-4C32-9294-DAD3EF1FD660}" type="pres">
      <dgm:prSet presAssocID="{213E13A3-1AEF-483D-94FE-B476A814B485}" presName="parTx" presStyleLbl="alignNode1" presStyleIdx="1" presStyleCnt="6">
        <dgm:presLayoutVars>
          <dgm:chMax val="0"/>
          <dgm:chPref val="0"/>
        </dgm:presLayoutVars>
      </dgm:prSet>
      <dgm:spPr/>
    </dgm:pt>
    <dgm:pt modelId="{B5604708-1A3F-483C-AC23-0A14B8645897}" type="pres">
      <dgm:prSet presAssocID="{213E13A3-1AEF-483D-94FE-B476A814B485}" presName="desTx" presStyleLbl="alignAccFollowNode1" presStyleIdx="1" presStyleCnt="6">
        <dgm:presLayoutVars/>
      </dgm:prSet>
      <dgm:spPr/>
    </dgm:pt>
    <dgm:pt modelId="{76CDA780-6AEC-49B3-ACA0-3A48C4D8A19C}" type="pres">
      <dgm:prSet presAssocID="{3830F099-7D54-46D8-9E97-651880CC6F07}" presName="space" presStyleCnt="0"/>
      <dgm:spPr/>
    </dgm:pt>
    <dgm:pt modelId="{AFFC8CC5-0A13-4D79-9B7B-BE95100AAB76}" type="pres">
      <dgm:prSet presAssocID="{2761A296-C773-4556-AD52-68F966BCD49A}" presName="composite" presStyleCnt="0"/>
      <dgm:spPr/>
    </dgm:pt>
    <dgm:pt modelId="{E89EFB4B-A4BF-4D63-835B-A8EDD069E651}" type="pres">
      <dgm:prSet presAssocID="{2761A296-C773-4556-AD52-68F966BCD49A}" presName="parTx" presStyleLbl="alignNode1" presStyleIdx="2" presStyleCnt="6">
        <dgm:presLayoutVars>
          <dgm:chMax val="0"/>
          <dgm:chPref val="0"/>
        </dgm:presLayoutVars>
      </dgm:prSet>
      <dgm:spPr/>
    </dgm:pt>
    <dgm:pt modelId="{F25CD923-4974-4560-8151-7B07FF7D2B23}" type="pres">
      <dgm:prSet presAssocID="{2761A296-C773-4556-AD52-68F966BCD49A}" presName="desTx" presStyleLbl="alignAccFollowNode1" presStyleIdx="2" presStyleCnt="6">
        <dgm:presLayoutVars/>
      </dgm:prSet>
      <dgm:spPr/>
    </dgm:pt>
    <dgm:pt modelId="{0A8FF92C-A0AD-4648-BCFC-F48C04808D20}" type="pres">
      <dgm:prSet presAssocID="{1061FA11-0019-448F-9737-7D16BF88B8F9}" presName="space" presStyleCnt="0"/>
      <dgm:spPr/>
    </dgm:pt>
    <dgm:pt modelId="{138A254F-595A-4F45-9BAD-A3B98A505978}" type="pres">
      <dgm:prSet presAssocID="{2865B5D1-7F5B-4E3D-BEEA-8BD78354AEDE}" presName="composite" presStyleCnt="0"/>
      <dgm:spPr/>
    </dgm:pt>
    <dgm:pt modelId="{FB5880AF-0EA3-4589-8CBA-F92FDE9159D1}" type="pres">
      <dgm:prSet presAssocID="{2865B5D1-7F5B-4E3D-BEEA-8BD78354AEDE}" presName="parTx" presStyleLbl="alignNode1" presStyleIdx="3" presStyleCnt="6">
        <dgm:presLayoutVars>
          <dgm:chMax val="0"/>
          <dgm:chPref val="0"/>
        </dgm:presLayoutVars>
      </dgm:prSet>
      <dgm:spPr/>
    </dgm:pt>
    <dgm:pt modelId="{F5DB1A3F-F6FA-4864-9C7F-A3FBB7FDD762}" type="pres">
      <dgm:prSet presAssocID="{2865B5D1-7F5B-4E3D-BEEA-8BD78354AEDE}" presName="desTx" presStyleLbl="alignAccFollowNode1" presStyleIdx="3" presStyleCnt="6">
        <dgm:presLayoutVars/>
      </dgm:prSet>
      <dgm:spPr/>
    </dgm:pt>
    <dgm:pt modelId="{B7318926-95BC-4EA4-A6D2-B4C78BD0A404}" type="pres">
      <dgm:prSet presAssocID="{B52804DE-A5BC-477E-9229-5D72AFBE50AB}" presName="space" presStyleCnt="0"/>
      <dgm:spPr/>
    </dgm:pt>
    <dgm:pt modelId="{13ED4CB9-738A-4EF3-9449-6DA2FB2F0048}" type="pres">
      <dgm:prSet presAssocID="{8AC0AB43-A431-469B-ACDB-A0F12BB2192F}" presName="composite" presStyleCnt="0"/>
      <dgm:spPr/>
    </dgm:pt>
    <dgm:pt modelId="{8D6E80FB-DA04-48A1-990D-31D4EAFEAABE}" type="pres">
      <dgm:prSet presAssocID="{8AC0AB43-A431-469B-ACDB-A0F12BB2192F}" presName="parTx" presStyleLbl="alignNode1" presStyleIdx="4" presStyleCnt="6">
        <dgm:presLayoutVars>
          <dgm:chMax val="0"/>
          <dgm:chPref val="0"/>
        </dgm:presLayoutVars>
      </dgm:prSet>
      <dgm:spPr/>
    </dgm:pt>
    <dgm:pt modelId="{9FDDE9AD-0B75-40B2-9EA0-949B7D5DE0EA}" type="pres">
      <dgm:prSet presAssocID="{8AC0AB43-A431-469B-ACDB-A0F12BB2192F}" presName="desTx" presStyleLbl="alignAccFollowNode1" presStyleIdx="4" presStyleCnt="6">
        <dgm:presLayoutVars/>
      </dgm:prSet>
      <dgm:spPr/>
    </dgm:pt>
    <dgm:pt modelId="{616D7CE6-A3E6-4BC2-953A-39F7253079C5}" type="pres">
      <dgm:prSet presAssocID="{E130D9CE-1DA0-4034-BB95-F31BD50FCF34}" presName="space" presStyleCnt="0"/>
      <dgm:spPr/>
    </dgm:pt>
    <dgm:pt modelId="{81F28AB0-B871-4038-AC5B-E9C8AB6FA493}" type="pres">
      <dgm:prSet presAssocID="{4F5EF079-0F39-4E8A-A14B-ACDC467469A4}" presName="composite" presStyleCnt="0"/>
      <dgm:spPr/>
    </dgm:pt>
    <dgm:pt modelId="{7F93B8B4-F7C1-4C45-AD11-7CC7C6331182}" type="pres">
      <dgm:prSet presAssocID="{4F5EF079-0F39-4E8A-A14B-ACDC467469A4}" presName="parTx" presStyleLbl="alignNode1" presStyleIdx="5" presStyleCnt="6">
        <dgm:presLayoutVars>
          <dgm:chMax val="0"/>
          <dgm:chPref val="0"/>
        </dgm:presLayoutVars>
      </dgm:prSet>
      <dgm:spPr/>
    </dgm:pt>
    <dgm:pt modelId="{B717113B-182F-4618-A0B7-0467F6F7A78A}" type="pres">
      <dgm:prSet presAssocID="{4F5EF079-0F39-4E8A-A14B-ACDC467469A4}" presName="desTx" presStyleLbl="alignAccFollowNode1" presStyleIdx="5" presStyleCnt="6">
        <dgm:presLayoutVars/>
      </dgm:prSet>
      <dgm:spPr/>
    </dgm:pt>
  </dgm:ptLst>
  <dgm:cxnLst>
    <dgm:cxn modelId="{7EFE4400-9545-47A6-B238-10E1B006D6E7}" srcId="{E8E579F3-1EDE-47B1-969E-B0AE34502889}" destId="{2761A296-C773-4556-AD52-68F966BCD49A}" srcOrd="2" destOrd="0" parTransId="{82BE1FC3-6AF0-4C5F-AB1A-9F2B420C6B50}" sibTransId="{1061FA11-0019-448F-9737-7D16BF88B8F9}"/>
    <dgm:cxn modelId="{5F050302-8AF2-4822-ADCC-64A2FEA2544F}" type="presOf" srcId="{8AC0AB43-A431-469B-ACDB-A0F12BB2192F}" destId="{8D6E80FB-DA04-48A1-990D-31D4EAFEAABE}" srcOrd="0" destOrd="0" presId="urn:microsoft.com/office/officeart/2016/7/layout/HorizontalActionList"/>
    <dgm:cxn modelId="{FA1BC904-0130-4A48-9BA2-1DF331807394}" srcId="{E8E579F3-1EDE-47B1-969E-B0AE34502889}" destId="{2865B5D1-7F5B-4E3D-BEEA-8BD78354AEDE}" srcOrd="3" destOrd="0" parTransId="{D5FDEDC5-4924-417F-836D-0DE1AD114D9E}" sibTransId="{B52804DE-A5BC-477E-9229-5D72AFBE50AB}"/>
    <dgm:cxn modelId="{1E18EE14-0AE3-4716-B7D3-7DF1C5522F60}" srcId="{2865B5D1-7F5B-4E3D-BEEA-8BD78354AEDE}" destId="{190E824B-9341-47EA-A999-594D8A982DA0}" srcOrd="1" destOrd="0" parTransId="{EB074339-48DF-4F60-81F9-50159E14B9CB}" sibTransId="{F1A26149-CD26-4A55-BCC2-31C81483D5B6}"/>
    <dgm:cxn modelId="{614D7720-C19F-42C9-BA8E-83099D5DEFCC}" type="presOf" srcId="{BA54E81A-E0A9-4A95-9940-ADC0442424EA}" destId="{F5DB1A3F-F6FA-4864-9C7F-A3FBB7FDD762}" srcOrd="0" destOrd="0" presId="urn:microsoft.com/office/officeart/2016/7/layout/HorizontalActionList"/>
    <dgm:cxn modelId="{8FCEA12C-4CAA-4656-A879-15EB76A1C175}" type="presOf" srcId="{9D76E3D7-A77A-44F7-99DD-ADD8570A8E0B}" destId="{F25CD923-4974-4560-8151-7B07FF7D2B23}" srcOrd="0" destOrd="0" presId="urn:microsoft.com/office/officeart/2016/7/layout/HorizontalActionList"/>
    <dgm:cxn modelId="{5FB8222F-0BD9-4A79-BB60-6AB6DEBDFE7E}" type="presOf" srcId="{2865B5D1-7F5B-4E3D-BEEA-8BD78354AEDE}" destId="{FB5880AF-0EA3-4589-8CBA-F92FDE9159D1}" srcOrd="0" destOrd="0" presId="urn:microsoft.com/office/officeart/2016/7/layout/HorizontalActionList"/>
    <dgm:cxn modelId="{E609BA32-8840-41BD-B5AD-9D2EC8440EA9}" type="presOf" srcId="{039072F9-7C8E-4564-B057-D51111C4A615}" destId="{99C07954-EDD3-4FA2-8FAF-55C946025496}" srcOrd="0" destOrd="0" presId="urn:microsoft.com/office/officeart/2016/7/layout/HorizontalActionList"/>
    <dgm:cxn modelId="{3428A43D-8CB6-493B-AC2A-4828635728B8}" type="presOf" srcId="{9DB25E7C-3DE1-4045-B60C-0D2370A95809}" destId="{B717113B-182F-4618-A0B7-0467F6F7A78A}" srcOrd="0" destOrd="0" presId="urn:microsoft.com/office/officeart/2016/7/layout/HorizontalActionList"/>
    <dgm:cxn modelId="{BAB04B41-798C-494A-B701-03D5A27F031E}" type="presOf" srcId="{29F37A1A-AEC2-41FC-95D6-2EC46884A19F}" destId="{B717113B-182F-4618-A0B7-0467F6F7A78A}" srcOrd="0" destOrd="1" presId="urn:microsoft.com/office/officeart/2016/7/layout/HorizontalActionList"/>
    <dgm:cxn modelId="{CE4C7648-63E4-4FB7-AF45-4ABC771823E1}" type="presOf" srcId="{4F5EF079-0F39-4E8A-A14B-ACDC467469A4}" destId="{7F93B8B4-F7C1-4C45-AD11-7CC7C6331182}" srcOrd="0" destOrd="0" presId="urn:microsoft.com/office/officeart/2016/7/layout/HorizontalActionList"/>
    <dgm:cxn modelId="{276C7C6B-D6AA-4B58-811A-7630966554F9}" srcId="{8AC0AB43-A431-469B-ACDB-A0F12BB2192F}" destId="{C93A1AA5-D98F-4EBE-A908-2FB590693BF6}" srcOrd="0" destOrd="0" parTransId="{50E4A555-D337-4D9E-BFDA-595F519B0D23}" sibTransId="{BE12BA17-A6A2-48FF-BD77-14E8E525AC05}"/>
    <dgm:cxn modelId="{71DE724C-61DD-447C-8F31-E8F2595CE790}" srcId="{815B0992-67BA-4803-B00B-570632907CF5}" destId="{039072F9-7C8E-4564-B057-D51111C4A615}" srcOrd="0" destOrd="0" parTransId="{816CD1D8-0CD1-485E-AE4F-63753FC1F287}" sibTransId="{9120784F-EE15-422E-AEED-445FD03D3BF0}"/>
    <dgm:cxn modelId="{523B5A55-606A-443D-94DB-2F0866E37B64}" srcId="{2761A296-C773-4556-AD52-68F966BCD49A}" destId="{9D76E3D7-A77A-44F7-99DD-ADD8570A8E0B}" srcOrd="0" destOrd="0" parTransId="{EE446DB5-DC10-4CA1-B928-7010B83886DA}" sibTransId="{30661382-C9D6-4AA8-B59F-D5B7E92E1505}"/>
    <dgm:cxn modelId="{8B2D9E9A-06AE-4D85-BEDE-AFA9D97C6B0E}" srcId="{2865B5D1-7F5B-4E3D-BEEA-8BD78354AEDE}" destId="{BA54E81A-E0A9-4A95-9940-ADC0442424EA}" srcOrd="0" destOrd="0" parTransId="{12895B20-0EEA-4000-8401-B04CE4D51D09}" sibTransId="{6408ADCA-A24C-4120-82DD-8C0368EE5B72}"/>
    <dgm:cxn modelId="{5DA53AA1-AA26-415B-8D6D-7BB6D6386349}" type="presOf" srcId="{E8E579F3-1EDE-47B1-969E-B0AE34502889}" destId="{F47B6DDD-1C54-4DBD-BA19-7A0845DAFDB5}" srcOrd="0" destOrd="0" presId="urn:microsoft.com/office/officeart/2016/7/layout/HorizontalActionList"/>
    <dgm:cxn modelId="{A3299BA8-03E5-4886-8169-785C3D77911D}" srcId="{E8E579F3-1EDE-47B1-969E-B0AE34502889}" destId="{8AC0AB43-A431-469B-ACDB-A0F12BB2192F}" srcOrd="4" destOrd="0" parTransId="{3CA04AF6-F722-41B9-8B02-833DC16E3925}" sibTransId="{E130D9CE-1DA0-4034-BB95-F31BD50FCF34}"/>
    <dgm:cxn modelId="{6DE045AB-5F1D-43A2-9BCD-5CCFCC9B6438}" type="presOf" srcId="{190E824B-9341-47EA-A999-594D8A982DA0}" destId="{F5DB1A3F-F6FA-4864-9C7F-A3FBB7FDD762}" srcOrd="0" destOrd="1" presId="urn:microsoft.com/office/officeart/2016/7/layout/HorizontalActionList"/>
    <dgm:cxn modelId="{12AD9EAC-0232-4F20-A6DB-9B7545F658E6}" type="presOf" srcId="{C93A1AA5-D98F-4EBE-A908-2FB590693BF6}" destId="{9FDDE9AD-0B75-40B2-9EA0-949B7D5DE0EA}" srcOrd="0" destOrd="0" presId="urn:microsoft.com/office/officeart/2016/7/layout/HorizontalActionList"/>
    <dgm:cxn modelId="{879E4AB6-FBFD-493B-AD2C-7E0D389F9137}" srcId="{E8E579F3-1EDE-47B1-969E-B0AE34502889}" destId="{213E13A3-1AEF-483D-94FE-B476A814B485}" srcOrd="1" destOrd="0" parTransId="{56BB38A0-DC65-4CE5-93E6-47E4F26B5558}" sibTransId="{3830F099-7D54-46D8-9E97-651880CC6F07}"/>
    <dgm:cxn modelId="{F1CADFD2-D207-4636-8634-23A86D050C2B}" srcId="{4F5EF079-0F39-4E8A-A14B-ACDC467469A4}" destId="{29F37A1A-AEC2-41FC-95D6-2EC46884A19F}" srcOrd="1" destOrd="0" parTransId="{40FEAC55-3702-4D99-AB6B-CFC69D67249F}" sibTransId="{F6E203B1-1208-4B22-9DE4-9ADC84E14A67}"/>
    <dgm:cxn modelId="{39D493DE-673D-40C6-8300-831F850795CA}" type="presOf" srcId="{213E13A3-1AEF-483D-94FE-B476A814B485}" destId="{AB1BF69A-730C-4C32-9294-DAD3EF1FD660}" srcOrd="0" destOrd="0" presId="urn:microsoft.com/office/officeart/2016/7/layout/HorizontalActionList"/>
    <dgm:cxn modelId="{6E63C1E9-D836-4600-9464-F44E7A268952}" srcId="{E8E579F3-1EDE-47B1-969E-B0AE34502889}" destId="{4F5EF079-0F39-4E8A-A14B-ACDC467469A4}" srcOrd="5" destOrd="0" parTransId="{79D5396F-ADF0-47CB-A3BA-3CFACBAAC03B}" sibTransId="{A25F0E6B-8C1B-4F65-8CE7-38714EF5EB33}"/>
    <dgm:cxn modelId="{D5AFBDEB-987A-472F-98DA-38A04C2A7CB9}" srcId="{E8E579F3-1EDE-47B1-969E-B0AE34502889}" destId="{815B0992-67BA-4803-B00B-570632907CF5}" srcOrd="0" destOrd="0" parTransId="{9CB304D6-066D-4B7D-9EB6-0A4B779B190E}" sibTransId="{D7129491-FD26-42D2-8BED-DF3486D35A58}"/>
    <dgm:cxn modelId="{F344B0ED-6986-45D7-8FC4-D0EB1CE8B3B0}" type="presOf" srcId="{815B0992-67BA-4803-B00B-570632907CF5}" destId="{68F8A8D7-5C23-4705-9EB5-E1FCCBFFA45D}" srcOrd="0" destOrd="0" presId="urn:microsoft.com/office/officeart/2016/7/layout/HorizontalActionList"/>
    <dgm:cxn modelId="{942FA3F0-B0F2-49B4-AA28-11294BD962F6}" srcId="{4F5EF079-0F39-4E8A-A14B-ACDC467469A4}" destId="{9DB25E7C-3DE1-4045-B60C-0D2370A95809}" srcOrd="0" destOrd="0" parTransId="{F64AC991-7F9E-4287-A04F-9FAA11FA331D}" sibTransId="{90557FB6-1EFE-49B9-B525-37CBD6CE03DE}"/>
    <dgm:cxn modelId="{44A355F1-571F-4AA1-94F8-09CAEECF3874}" type="presOf" srcId="{2761A296-C773-4556-AD52-68F966BCD49A}" destId="{E89EFB4B-A4BF-4D63-835B-A8EDD069E651}" srcOrd="0" destOrd="0" presId="urn:microsoft.com/office/officeart/2016/7/layout/HorizontalActionList"/>
    <dgm:cxn modelId="{BBFE25F5-041D-449F-A12E-9C19504CA87B}" srcId="{213E13A3-1AEF-483D-94FE-B476A814B485}" destId="{8B8E1A3B-3C32-4EB2-832E-54ACD92E6D63}" srcOrd="0" destOrd="0" parTransId="{E5C68510-8441-47C6-A5A0-DB1F56419B74}" sibTransId="{EF83DE1C-46CD-4927-A51F-366B0DD901BE}"/>
    <dgm:cxn modelId="{BB154EFB-03BE-4AA1-997F-9ECBF9D6E504}" type="presOf" srcId="{8B8E1A3B-3C32-4EB2-832E-54ACD92E6D63}" destId="{B5604708-1A3F-483C-AC23-0A14B8645897}" srcOrd="0" destOrd="0" presId="urn:microsoft.com/office/officeart/2016/7/layout/HorizontalActionList"/>
    <dgm:cxn modelId="{CB1ACAEB-93C3-4957-981C-DC0AF002CC02}" type="presParOf" srcId="{F47B6DDD-1C54-4DBD-BA19-7A0845DAFDB5}" destId="{CEF09F3B-0B83-4F6B-9ED6-94AEFB22A221}" srcOrd="0" destOrd="0" presId="urn:microsoft.com/office/officeart/2016/7/layout/HorizontalActionList"/>
    <dgm:cxn modelId="{079E7F14-E49A-482B-AFB7-CFD2E63D0D12}" type="presParOf" srcId="{CEF09F3B-0B83-4F6B-9ED6-94AEFB22A221}" destId="{68F8A8D7-5C23-4705-9EB5-E1FCCBFFA45D}" srcOrd="0" destOrd="0" presId="urn:microsoft.com/office/officeart/2016/7/layout/HorizontalActionList"/>
    <dgm:cxn modelId="{692E2E40-17E3-4E36-AB38-88F794A384C7}" type="presParOf" srcId="{CEF09F3B-0B83-4F6B-9ED6-94AEFB22A221}" destId="{99C07954-EDD3-4FA2-8FAF-55C946025496}" srcOrd="1" destOrd="0" presId="urn:microsoft.com/office/officeart/2016/7/layout/HorizontalActionList"/>
    <dgm:cxn modelId="{F50849BD-AE15-4C40-81E8-7E5CA6C1E667}" type="presParOf" srcId="{F47B6DDD-1C54-4DBD-BA19-7A0845DAFDB5}" destId="{52F64043-AD35-4291-AB3B-625A8E35EA3D}" srcOrd="1" destOrd="0" presId="urn:microsoft.com/office/officeart/2016/7/layout/HorizontalActionList"/>
    <dgm:cxn modelId="{B4440510-C2C9-47A6-8708-AC22DEAA9E62}" type="presParOf" srcId="{F47B6DDD-1C54-4DBD-BA19-7A0845DAFDB5}" destId="{867E0A57-FA13-42D4-AF2D-59157C8B85E1}" srcOrd="2" destOrd="0" presId="urn:microsoft.com/office/officeart/2016/7/layout/HorizontalActionList"/>
    <dgm:cxn modelId="{08E37ACB-81B3-4FE2-AAE1-6A6A834A0232}" type="presParOf" srcId="{867E0A57-FA13-42D4-AF2D-59157C8B85E1}" destId="{AB1BF69A-730C-4C32-9294-DAD3EF1FD660}" srcOrd="0" destOrd="0" presId="urn:microsoft.com/office/officeart/2016/7/layout/HorizontalActionList"/>
    <dgm:cxn modelId="{75AD24C5-10D5-4B1A-A932-13836707596D}" type="presParOf" srcId="{867E0A57-FA13-42D4-AF2D-59157C8B85E1}" destId="{B5604708-1A3F-483C-AC23-0A14B8645897}" srcOrd="1" destOrd="0" presId="urn:microsoft.com/office/officeart/2016/7/layout/HorizontalActionList"/>
    <dgm:cxn modelId="{48A9C8CA-0923-41F0-A71E-C3D31385B01F}" type="presParOf" srcId="{F47B6DDD-1C54-4DBD-BA19-7A0845DAFDB5}" destId="{76CDA780-6AEC-49B3-ACA0-3A48C4D8A19C}" srcOrd="3" destOrd="0" presId="urn:microsoft.com/office/officeart/2016/7/layout/HorizontalActionList"/>
    <dgm:cxn modelId="{192D9997-1CE5-4674-96F3-8AFD7F03CD0E}" type="presParOf" srcId="{F47B6DDD-1C54-4DBD-BA19-7A0845DAFDB5}" destId="{AFFC8CC5-0A13-4D79-9B7B-BE95100AAB76}" srcOrd="4" destOrd="0" presId="urn:microsoft.com/office/officeart/2016/7/layout/HorizontalActionList"/>
    <dgm:cxn modelId="{99F0E60D-2A57-4DA7-BFFF-99F49DEC49E2}" type="presParOf" srcId="{AFFC8CC5-0A13-4D79-9B7B-BE95100AAB76}" destId="{E89EFB4B-A4BF-4D63-835B-A8EDD069E651}" srcOrd="0" destOrd="0" presId="urn:microsoft.com/office/officeart/2016/7/layout/HorizontalActionList"/>
    <dgm:cxn modelId="{3D6456C8-7D29-49AC-B641-B844D299797A}" type="presParOf" srcId="{AFFC8CC5-0A13-4D79-9B7B-BE95100AAB76}" destId="{F25CD923-4974-4560-8151-7B07FF7D2B23}" srcOrd="1" destOrd="0" presId="urn:microsoft.com/office/officeart/2016/7/layout/HorizontalActionList"/>
    <dgm:cxn modelId="{20D7B99E-D0E2-4753-A51F-F5497C1D496E}" type="presParOf" srcId="{F47B6DDD-1C54-4DBD-BA19-7A0845DAFDB5}" destId="{0A8FF92C-A0AD-4648-BCFC-F48C04808D20}" srcOrd="5" destOrd="0" presId="urn:microsoft.com/office/officeart/2016/7/layout/HorizontalActionList"/>
    <dgm:cxn modelId="{A55681D1-1A26-49DE-9B43-7AD7C7ED71C8}" type="presParOf" srcId="{F47B6DDD-1C54-4DBD-BA19-7A0845DAFDB5}" destId="{138A254F-595A-4F45-9BAD-A3B98A505978}" srcOrd="6" destOrd="0" presId="urn:microsoft.com/office/officeart/2016/7/layout/HorizontalActionList"/>
    <dgm:cxn modelId="{AF74E8B1-21ED-4EAD-9267-09DDBD97B531}" type="presParOf" srcId="{138A254F-595A-4F45-9BAD-A3B98A505978}" destId="{FB5880AF-0EA3-4589-8CBA-F92FDE9159D1}" srcOrd="0" destOrd="0" presId="urn:microsoft.com/office/officeart/2016/7/layout/HorizontalActionList"/>
    <dgm:cxn modelId="{7B4EDD29-FFED-4D54-93FE-8B71EFEA470C}" type="presParOf" srcId="{138A254F-595A-4F45-9BAD-A3B98A505978}" destId="{F5DB1A3F-F6FA-4864-9C7F-A3FBB7FDD762}" srcOrd="1" destOrd="0" presId="urn:microsoft.com/office/officeart/2016/7/layout/HorizontalActionList"/>
    <dgm:cxn modelId="{A053156E-9C08-476F-934B-8853BBCFC7D9}" type="presParOf" srcId="{F47B6DDD-1C54-4DBD-BA19-7A0845DAFDB5}" destId="{B7318926-95BC-4EA4-A6D2-B4C78BD0A404}" srcOrd="7" destOrd="0" presId="urn:microsoft.com/office/officeart/2016/7/layout/HorizontalActionList"/>
    <dgm:cxn modelId="{2D4C0934-839F-4D19-B456-177DA8D754D3}" type="presParOf" srcId="{F47B6DDD-1C54-4DBD-BA19-7A0845DAFDB5}" destId="{13ED4CB9-738A-4EF3-9449-6DA2FB2F0048}" srcOrd="8" destOrd="0" presId="urn:microsoft.com/office/officeart/2016/7/layout/HorizontalActionList"/>
    <dgm:cxn modelId="{B838B99C-0C43-4ABC-B77B-6EC3F91E793C}" type="presParOf" srcId="{13ED4CB9-738A-4EF3-9449-6DA2FB2F0048}" destId="{8D6E80FB-DA04-48A1-990D-31D4EAFEAABE}" srcOrd="0" destOrd="0" presId="urn:microsoft.com/office/officeart/2016/7/layout/HorizontalActionList"/>
    <dgm:cxn modelId="{ECBF417A-7401-49DB-B072-2336513AF4FE}" type="presParOf" srcId="{13ED4CB9-738A-4EF3-9449-6DA2FB2F0048}" destId="{9FDDE9AD-0B75-40B2-9EA0-949B7D5DE0EA}" srcOrd="1" destOrd="0" presId="urn:microsoft.com/office/officeart/2016/7/layout/HorizontalActionList"/>
    <dgm:cxn modelId="{EEC5DA3F-6A21-4E4A-9E58-79F729069054}" type="presParOf" srcId="{F47B6DDD-1C54-4DBD-BA19-7A0845DAFDB5}" destId="{616D7CE6-A3E6-4BC2-953A-39F7253079C5}" srcOrd="9" destOrd="0" presId="urn:microsoft.com/office/officeart/2016/7/layout/HorizontalActionList"/>
    <dgm:cxn modelId="{260C82D0-7F4F-44C0-8843-2A0ABEDDADA6}" type="presParOf" srcId="{F47B6DDD-1C54-4DBD-BA19-7A0845DAFDB5}" destId="{81F28AB0-B871-4038-AC5B-E9C8AB6FA493}" srcOrd="10" destOrd="0" presId="urn:microsoft.com/office/officeart/2016/7/layout/HorizontalActionList"/>
    <dgm:cxn modelId="{0B6A1D68-2F27-4F46-BD71-D8AE440A2C13}" type="presParOf" srcId="{81F28AB0-B871-4038-AC5B-E9C8AB6FA493}" destId="{7F93B8B4-F7C1-4C45-AD11-7CC7C6331182}" srcOrd="0" destOrd="0" presId="urn:microsoft.com/office/officeart/2016/7/layout/HorizontalActionList"/>
    <dgm:cxn modelId="{C83E4449-C34C-4821-8D7B-45EA78D92920}" type="presParOf" srcId="{81F28AB0-B871-4038-AC5B-E9C8AB6FA493}" destId="{B717113B-182F-4618-A0B7-0467F6F7A78A}"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E1A77-6ED4-4C6C-9105-9170CD35090D}">
      <dsp:nvSpPr>
        <dsp:cNvPr id="0" name=""/>
        <dsp:cNvSpPr/>
      </dsp:nvSpPr>
      <dsp:spPr>
        <a:xfrm>
          <a:off x="0" y="1558202"/>
          <a:ext cx="8229600" cy="0"/>
        </a:xfrm>
        <a:prstGeom prst="lin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5566EE98-D31B-4181-8381-C8039229A685}">
      <dsp:nvSpPr>
        <dsp:cNvPr id="0" name=""/>
        <dsp:cNvSpPr/>
      </dsp:nvSpPr>
      <dsp:spPr>
        <a:xfrm>
          <a:off x="229207" y="1673508"/>
          <a:ext cx="3352276" cy="35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March</a:t>
          </a:r>
        </a:p>
      </dsp:txBody>
      <dsp:txXfrm>
        <a:off x="229207" y="1673508"/>
        <a:ext cx="3352276" cy="352153"/>
      </dsp:txXfrm>
    </dsp:sp>
    <dsp:sp modelId="{0EEA729E-E1C8-4230-9DB4-951F96FE29F9}">
      <dsp:nvSpPr>
        <dsp:cNvPr id="0" name=""/>
        <dsp:cNvSpPr/>
      </dsp:nvSpPr>
      <dsp:spPr>
        <a:xfrm>
          <a:off x="642" y="351715"/>
          <a:ext cx="3809404" cy="61436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t>Blue Line: </a:t>
          </a:r>
          <a:r>
            <a:rPr lang="en-US" sz="1200" kern="1200" dirty="0"/>
            <a:t>High of 27 mins in March ending the year at 22 mins saving 5 mins</a:t>
          </a:r>
        </a:p>
      </dsp:txBody>
      <dsp:txXfrm>
        <a:off x="30633" y="381706"/>
        <a:ext cx="3749422" cy="554387"/>
      </dsp:txXfrm>
    </dsp:sp>
    <dsp:sp modelId="{9DFD4262-2560-485F-B47A-335C8FF85C0C}">
      <dsp:nvSpPr>
        <dsp:cNvPr id="0" name=""/>
        <dsp:cNvSpPr/>
      </dsp:nvSpPr>
      <dsp:spPr>
        <a:xfrm>
          <a:off x="1905345" y="966085"/>
          <a:ext cx="0" cy="59211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696DB3F-2432-4862-A54D-C122F4D84FE1}">
      <dsp:nvSpPr>
        <dsp:cNvPr id="0" name=""/>
        <dsp:cNvSpPr/>
      </dsp:nvSpPr>
      <dsp:spPr>
        <a:xfrm>
          <a:off x="2438661" y="1090741"/>
          <a:ext cx="3352276" cy="35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March</a:t>
          </a:r>
        </a:p>
      </dsp:txBody>
      <dsp:txXfrm>
        <a:off x="2438661" y="1090741"/>
        <a:ext cx="3352276" cy="352153"/>
      </dsp:txXfrm>
    </dsp:sp>
    <dsp:sp modelId="{88ADCFA8-A0E2-45B1-805F-681EF97B3C2E}">
      <dsp:nvSpPr>
        <dsp:cNvPr id="0" name=""/>
        <dsp:cNvSpPr/>
      </dsp:nvSpPr>
      <dsp:spPr>
        <a:xfrm>
          <a:off x="1881972" y="1534828"/>
          <a:ext cx="46746" cy="4674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B5685F-B146-4B20-A151-3ABE2FACB3F0}">
      <dsp:nvSpPr>
        <dsp:cNvPr id="0" name=""/>
        <dsp:cNvSpPr/>
      </dsp:nvSpPr>
      <dsp:spPr>
        <a:xfrm>
          <a:off x="2210097" y="2150318"/>
          <a:ext cx="3809404" cy="61436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t>Orange Line: </a:t>
          </a:r>
          <a:r>
            <a:rPr lang="en-US" sz="1200" kern="1200" dirty="0"/>
            <a:t>High of 49 mins in March ending the year at 43 mins saving 6 mins</a:t>
          </a:r>
        </a:p>
      </dsp:txBody>
      <dsp:txXfrm>
        <a:off x="2240088" y="2180309"/>
        <a:ext cx="3749422" cy="554387"/>
      </dsp:txXfrm>
    </dsp:sp>
    <dsp:sp modelId="{6F76758C-A25B-4062-BA37-29DD7CAB2C77}">
      <dsp:nvSpPr>
        <dsp:cNvPr id="0" name=""/>
        <dsp:cNvSpPr/>
      </dsp:nvSpPr>
      <dsp:spPr>
        <a:xfrm>
          <a:off x="4114800" y="1558201"/>
          <a:ext cx="0" cy="59211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6A3861E-BDF2-4AE2-8C07-E57AFCB354CA}">
      <dsp:nvSpPr>
        <dsp:cNvPr id="0" name=""/>
        <dsp:cNvSpPr/>
      </dsp:nvSpPr>
      <dsp:spPr>
        <a:xfrm>
          <a:off x="4648116" y="1673508"/>
          <a:ext cx="3352276" cy="35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August</a:t>
          </a:r>
        </a:p>
      </dsp:txBody>
      <dsp:txXfrm>
        <a:off x="4648116" y="1673508"/>
        <a:ext cx="3352276" cy="352153"/>
      </dsp:txXfrm>
    </dsp:sp>
    <dsp:sp modelId="{D412966D-4E0C-4805-A793-0C6CB526BFB3}">
      <dsp:nvSpPr>
        <dsp:cNvPr id="0" name=""/>
        <dsp:cNvSpPr/>
      </dsp:nvSpPr>
      <dsp:spPr>
        <a:xfrm>
          <a:off x="4091426" y="1534828"/>
          <a:ext cx="46746" cy="4674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C38599-900D-4ACF-816C-6CAEB9C38F34}">
      <dsp:nvSpPr>
        <dsp:cNvPr id="0" name=""/>
        <dsp:cNvSpPr/>
      </dsp:nvSpPr>
      <dsp:spPr>
        <a:xfrm>
          <a:off x="4419552" y="0"/>
          <a:ext cx="3809404" cy="96608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dirty="0"/>
            <a:t>Red Line: </a:t>
          </a:r>
        </a:p>
        <a:p>
          <a:pPr marL="0" lvl="0" indent="0" algn="l" defTabSz="533400">
            <a:lnSpc>
              <a:spcPct val="90000"/>
            </a:lnSpc>
            <a:spcBef>
              <a:spcPct val="0"/>
            </a:spcBef>
            <a:spcAft>
              <a:spcPct val="35000"/>
            </a:spcAft>
            <a:buNone/>
          </a:pPr>
          <a:r>
            <a:rPr lang="en-US" sz="1200" kern="1200" dirty="0"/>
            <a:t>Ashmont: High of 66 mins in August ending the year at 52 mins saving 14 mins </a:t>
          </a:r>
        </a:p>
        <a:p>
          <a:pPr marL="0" lvl="0" indent="0" algn="l" defTabSz="533400">
            <a:lnSpc>
              <a:spcPct val="90000"/>
            </a:lnSpc>
            <a:spcBef>
              <a:spcPct val="0"/>
            </a:spcBef>
            <a:spcAft>
              <a:spcPct val="35000"/>
            </a:spcAft>
            <a:buNone/>
          </a:pPr>
          <a:r>
            <a:rPr lang="en-US" sz="1200" kern="1200" dirty="0"/>
            <a:t>Braintree: High of 86 mins in March ending the year at 69 mins saving 17 mins</a:t>
          </a:r>
        </a:p>
      </dsp:txBody>
      <dsp:txXfrm>
        <a:off x="4466712" y="47160"/>
        <a:ext cx="3715084" cy="871765"/>
      </dsp:txXfrm>
    </dsp:sp>
    <dsp:sp modelId="{A5B168E6-F3C0-4412-A15D-0700FC021A6E}">
      <dsp:nvSpPr>
        <dsp:cNvPr id="0" name=""/>
        <dsp:cNvSpPr/>
      </dsp:nvSpPr>
      <dsp:spPr>
        <a:xfrm>
          <a:off x="6324254" y="966085"/>
          <a:ext cx="0" cy="592116"/>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7D97A6E-FE53-43AE-97AC-D90A8E1F6750}">
      <dsp:nvSpPr>
        <dsp:cNvPr id="0" name=""/>
        <dsp:cNvSpPr/>
      </dsp:nvSpPr>
      <dsp:spPr>
        <a:xfrm>
          <a:off x="6300881" y="1534828"/>
          <a:ext cx="46746" cy="4674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110A3-F257-4837-87E7-D441F0451AC5}">
      <dsp:nvSpPr>
        <dsp:cNvPr id="0" name=""/>
        <dsp:cNvSpPr/>
      </dsp:nvSpPr>
      <dsp:spPr>
        <a:xfrm>
          <a:off x="610666" y="182222"/>
          <a:ext cx="793388" cy="7933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979C4-5804-4F93-A763-1C2D13D6E1FD}">
      <dsp:nvSpPr>
        <dsp:cNvPr id="0" name=""/>
        <dsp:cNvSpPr/>
      </dsp:nvSpPr>
      <dsp:spPr>
        <a:xfrm>
          <a:off x="125818" y="1388468"/>
          <a:ext cx="1763085" cy="154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Font typeface="Wingdings" panose="05000000000000000000" pitchFamily="2" charset="2"/>
            <a:buNone/>
          </a:pPr>
          <a:r>
            <a:rPr lang="en-US" sz="1000" kern="1200" dirty="0"/>
            <a:t>High-level meeting (8/16/23) with CRRC Chairman, Secretary Fiandaca, Economic Development Secretary Hao, Undersecretary Tibbits-Nutt, General Manager Eng </a:t>
          </a:r>
        </a:p>
      </dsp:txBody>
      <dsp:txXfrm>
        <a:off x="125818" y="1388468"/>
        <a:ext cx="1763085" cy="1545713"/>
      </dsp:txXfrm>
    </dsp:sp>
    <dsp:sp modelId="{8ADF0E91-AF1C-4D01-8543-DC7D7C6BD45C}">
      <dsp:nvSpPr>
        <dsp:cNvPr id="0" name=""/>
        <dsp:cNvSpPr/>
      </dsp:nvSpPr>
      <dsp:spPr>
        <a:xfrm>
          <a:off x="2682292" y="182222"/>
          <a:ext cx="793388" cy="7933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3FA72-6DFB-4B57-886B-CA12B7A0DEC7}">
      <dsp:nvSpPr>
        <dsp:cNvPr id="0" name=""/>
        <dsp:cNvSpPr/>
      </dsp:nvSpPr>
      <dsp:spPr>
        <a:xfrm>
          <a:off x="2197444" y="1388468"/>
          <a:ext cx="1763085" cy="154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Senior level integrated management team established to get work back on track. Team meets twice daily and once weekly in Springfield to discuss production progress. </a:t>
          </a:r>
        </a:p>
      </dsp:txBody>
      <dsp:txXfrm>
        <a:off x="2197444" y="1388468"/>
        <a:ext cx="1763085" cy="1545713"/>
      </dsp:txXfrm>
    </dsp:sp>
    <dsp:sp modelId="{8D3617E4-4153-46CE-8743-06AF0E8180C6}">
      <dsp:nvSpPr>
        <dsp:cNvPr id="0" name=""/>
        <dsp:cNvSpPr/>
      </dsp:nvSpPr>
      <dsp:spPr>
        <a:xfrm>
          <a:off x="4753918" y="182222"/>
          <a:ext cx="793388" cy="7933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DEFB9-349C-4583-A05C-0B08E59E301D}">
      <dsp:nvSpPr>
        <dsp:cNvPr id="0" name=""/>
        <dsp:cNvSpPr/>
      </dsp:nvSpPr>
      <dsp:spPr>
        <a:xfrm>
          <a:off x="4269070" y="1388468"/>
          <a:ext cx="1763085" cy="154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New inspection process in place with new hires within the CRRC Quality Assurance Team </a:t>
          </a:r>
        </a:p>
      </dsp:txBody>
      <dsp:txXfrm>
        <a:off x="4269070" y="1388468"/>
        <a:ext cx="1763085" cy="1545713"/>
      </dsp:txXfrm>
    </dsp:sp>
    <dsp:sp modelId="{20DF1FEC-84C1-4802-908E-0423F700505B}">
      <dsp:nvSpPr>
        <dsp:cNvPr id="0" name=""/>
        <dsp:cNvSpPr/>
      </dsp:nvSpPr>
      <dsp:spPr>
        <a:xfrm>
          <a:off x="6825544" y="182222"/>
          <a:ext cx="793388" cy="7933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9233E-7170-4C27-AA22-F0FD801466E4}">
      <dsp:nvSpPr>
        <dsp:cNvPr id="0" name=""/>
        <dsp:cNvSpPr/>
      </dsp:nvSpPr>
      <dsp:spPr>
        <a:xfrm>
          <a:off x="6340695" y="1388468"/>
          <a:ext cx="1763085" cy="1545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44500">
            <a:lnSpc>
              <a:spcPct val="100000"/>
            </a:lnSpc>
            <a:spcBef>
              <a:spcPct val="0"/>
            </a:spcBef>
            <a:spcAft>
              <a:spcPct val="35000"/>
            </a:spcAft>
            <a:buNone/>
          </a:pPr>
          <a:r>
            <a:rPr lang="en-US" sz="1000" kern="1200" dirty="0"/>
            <a:t>CRRC promises to deliver 2 married Orange Line pairs per month. </a:t>
          </a:r>
        </a:p>
        <a:p>
          <a:pPr marL="0" lvl="0" indent="0" algn="ctr" defTabSz="444500">
            <a:lnSpc>
              <a:spcPct val="100000"/>
            </a:lnSpc>
            <a:spcBef>
              <a:spcPct val="0"/>
            </a:spcBef>
            <a:spcAft>
              <a:spcPct val="35000"/>
            </a:spcAft>
            <a:buNone/>
          </a:pPr>
          <a:r>
            <a:rPr lang="en-US" sz="1000" kern="1200" dirty="0"/>
            <a:t>CRRC Delivered 26 Orange Line Cars and 4 Red Line Cars in 2023. </a:t>
          </a:r>
        </a:p>
        <a:p>
          <a:pPr marL="0" lvl="0" indent="0" algn="ctr" defTabSz="444500">
            <a:lnSpc>
              <a:spcPct val="100000"/>
            </a:lnSpc>
            <a:spcBef>
              <a:spcPct val="0"/>
            </a:spcBef>
            <a:spcAft>
              <a:spcPct val="35000"/>
            </a:spcAft>
            <a:buNone/>
          </a:pPr>
          <a:r>
            <a:rPr lang="en-US" sz="1000" kern="1200" dirty="0"/>
            <a:t>Total delivery (to date): 110 Orange Line Cars; 18 Red Line Cars</a:t>
          </a:r>
        </a:p>
        <a:p>
          <a:pPr marL="0" lvl="0" indent="0" algn="ctr" defTabSz="444500">
            <a:lnSpc>
              <a:spcPct val="100000"/>
            </a:lnSpc>
            <a:spcBef>
              <a:spcPct val="0"/>
            </a:spcBef>
            <a:spcAft>
              <a:spcPct val="35000"/>
            </a:spcAft>
            <a:buNone/>
          </a:pPr>
          <a:r>
            <a:rPr lang="en-US" sz="1000" kern="1200" dirty="0"/>
            <a:t>MBTA still in contract discussions with CRRC</a:t>
          </a:r>
        </a:p>
      </dsp:txBody>
      <dsp:txXfrm>
        <a:off x="6340695" y="1388468"/>
        <a:ext cx="1763085" cy="1545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F0E91-AF1C-4D01-8543-DC7D7C6BD45C}">
      <dsp:nvSpPr>
        <dsp:cNvPr id="0" name=""/>
        <dsp:cNvSpPr/>
      </dsp:nvSpPr>
      <dsp:spPr>
        <a:xfrm>
          <a:off x="1052690" y="136954"/>
          <a:ext cx="1695937" cy="16959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23FA72-6DFB-4B57-886B-CA12B7A0DEC7}">
      <dsp:nvSpPr>
        <dsp:cNvPr id="0" name=""/>
        <dsp:cNvSpPr/>
      </dsp:nvSpPr>
      <dsp:spPr>
        <a:xfrm>
          <a:off x="16284" y="2259449"/>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Average weekday ridership (systemwide) in 2023 was 75% of pre-pandemic levels</a:t>
          </a:r>
        </a:p>
      </dsp:txBody>
      <dsp:txXfrm>
        <a:off x="16284" y="2259449"/>
        <a:ext cx="3768750" cy="720000"/>
      </dsp:txXfrm>
    </dsp:sp>
    <dsp:sp modelId="{20DF1FEC-84C1-4802-908E-0423F700505B}">
      <dsp:nvSpPr>
        <dsp:cNvPr id="0" name=""/>
        <dsp:cNvSpPr/>
      </dsp:nvSpPr>
      <dsp:spPr>
        <a:xfrm>
          <a:off x="5480971" y="136954"/>
          <a:ext cx="1695937" cy="16959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E9233E-7170-4C27-AA22-F0FD801466E4}">
      <dsp:nvSpPr>
        <dsp:cNvPr id="0" name=""/>
        <dsp:cNvSpPr/>
      </dsp:nvSpPr>
      <dsp:spPr>
        <a:xfrm>
          <a:off x="4444565" y="2259449"/>
          <a:ext cx="37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Highest ridership in October 2023 reaching 90% of pre-pandemic levels </a:t>
          </a:r>
        </a:p>
      </dsp:txBody>
      <dsp:txXfrm>
        <a:off x="4444565" y="2259449"/>
        <a:ext cx="3768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8A8D7-5C23-4705-9EB5-E1FCCBFFA45D}">
      <dsp:nvSpPr>
        <dsp:cNvPr id="0" name=""/>
        <dsp:cNvSpPr/>
      </dsp:nvSpPr>
      <dsp:spPr>
        <a:xfrm>
          <a:off x="13280" y="623280"/>
          <a:ext cx="1277348" cy="3832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939" tIns="100939" rIns="100939" bIns="100939" numCol="1" spcCol="1270" anchor="ctr" anchorCtr="0">
          <a:noAutofit/>
        </a:bodyPr>
        <a:lstStyle/>
        <a:p>
          <a:pPr marL="0" lvl="0" indent="0" algn="ctr" defTabSz="622300">
            <a:lnSpc>
              <a:spcPct val="90000"/>
            </a:lnSpc>
            <a:spcBef>
              <a:spcPct val="0"/>
            </a:spcBef>
            <a:spcAft>
              <a:spcPct val="35000"/>
            </a:spcAft>
            <a:buNone/>
          </a:pPr>
          <a:r>
            <a:rPr lang="en-US" sz="1400" kern="1200" dirty="0"/>
            <a:t>Commuter Rail</a:t>
          </a:r>
        </a:p>
      </dsp:txBody>
      <dsp:txXfrm>
        <a:off x="13280" y="623280"/>
        <a:ext cx="1277348" cy="383204"/>
      </dsp:txXfrm>
    </dsp:sp>
    <dsp:sp modelId="{99C07954-EDD3-4FA2-8FAF-55C946025496}">
      <dsp:nvSpPr>
        <dsp:cNvPr id="0" name=""/>
        <dsp:cNvSpPr/>
      </dsp:nvSpPr>
      <dsp:spPr>
        <a:xfrm>
          <a:off x="13280" y="1006485"/>
          <a:ext cx="1277348" cy="14866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74" tIns="126174" rIns="126174" bIns="126174" numCol="1" spcCol="1270" anchor="t" anchorCtr="0">
          <a:noAutofit/>
        </a:bodyPr>
        <a:lstStyle/>
        <a:p>
          <a:pPr marL="0" lvl="0" indent="0" algn="l" defTabSz="488950">
            <a:lnSpc>
              <a:spcPct val="90000"/>
            </a:lnSpc>
            <a:spcBef>
              <a:spcPct val="0"/>
            </a:spcBef>
            <a:spcAft>
              <a:spcPct val="35000"/>
            </a:spcAft>
            <a:buNone/>
          </a:pPr>
          <a:r>
            <a:rPr lang="en-US" sz="1100" b="1" kern="1200" dirty="0"/>
            <a:t>Zone 1A Fares Newburyport/Rockport Line</a:t>
          </a:r>
        </a:p>
      </dsp:txBody>
      <dsp:txXfrm>
        <a:off x="13280" y="1006485"/>
        <a:ext cx="1277348" cy="1486637"/>
      </dsp:txXfrm>
    </dsp:sp>
    <dsp:sp modelId="{AB1BF69A-730C-4C32-9294-DAD3EF1FD660}">
      <dsp:nvSpPr>
        <dsp:cNvPr id="0" name=""/>
        <dsp:cNvSpPr/>
      </dsp:nvSpPr>
      <dsp:spPr>
        <a:xfrm>
          <a:off x="1398418" y="623280"/>
          <a:ext cx="1277348" cy="3832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939" tIns="100939" rIns="100939" bIns="100939" numCol="1" spcCol="1270" anchor="ctr" anchorCtr="0">
          <a:noAutofit/>
        </a:bodyPr>
        <a:lstStyle/>
        <a:p>
          <a:pPr marL="0" lvl="0" indent="0" algn="ctr" defTabSz="622300">
            <a:lnSpc>
              <a:spcPct val="90000"/>
            </a:lnSpc>
            <a:spcBef>
              <a:spcPct val="0"/>
            </a:spcBef>
            <a:spcAft>
              <a:spcPct val="35000"/>
            </a:spcAft>
            <a:buNone/>
          </a:pPr>
          <a:r>
            <a:rPr lang="en-US" sz="1400" kern="1200" dirty="0"/>
            <a:t>Blue Line</a:t>
          </a:r>
        </a:p>
      </dsp:txBody>
      <dsp:txXfrm>
        <a:off x="1398418" y="623280"/>
        <a:ext cx="1277348" cy="383204"/>
      </dsp:txXfrm>
    </dsp:sp>
    <dsp:sp modelId="{B5604708-1A3F-483C-AC23-0A14B8645897}">
      <dsp:nvSpPr>
        <dsp:cNvPr id="0" name=""/>
        <dsp:cNvSpPr/>
      </dsp:nvSpPr>
      <dsp:spPr>
        <a:xfrm>
          <a:off x="1398418" y="1006485"/>
          <a:ext cx="1277348" cy="14866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74" tIns="126174" rIns="126174" bIns="126174" numCol="1" spcCol="1270" anchor="t" anchorCtr="0">
          <a:noAutofit/>
        </a:bodyPr>
        <a:lstStyle/>
        <a:p>
          <a:pPr marL="0" lvl="0" indent="0" algn="l" defTabSz="488950">
            <a:lnSpc>
              <a:spcPct val="90000"/>
            </a:lnSpc>
            <a:spcBef>
              <a:spcPct val="0"/>
            </a:spcBef>
            <a:spcAft>
              <a:spcPct val="35000"/>
            </a:spcAft>
            <a:buNone/>
          </a:pPr>
          <a:r>
            <a:rPr lang="en-US" sz="1100" b="1" kern="1200" dirty="0"/>
            <a:t>Free Blue Line</a:t>
          </a:r>
        </a:p>
        <a:p>
          <a:pPr marL="0" lvl="0" indent="0" algn="l" defTabSz="488950">
            <a:lnSpc>
              <a:spcPct val="90000"/>
            </a:lnSpc>
            <a:spcBef>
              <a:spcPct val="0"/>
            </a:spcBef>
            <a:spcAft>
              <a:spcPct val="35000"/>
            </a:spcAft>
            <a:buNone/>
          </a:pPr>
          <a:r>
            <a:rPr lang="en-US" sz="1100" b="1" kern="1200" dirty="0"/>
            <a:t>Service Delivery Improvements</a:t>
          </a:r>
        </a:p>
      </dsp:txBody>
      <dsp:txXfrm>
        <a:off x="1398418" y="1006485"/>
        <a:ext cx="1277348" cy="1486637"/>
      </dsp:txXfrm>
    </dsp:sp>
    <dsp:sp modelId="{E89EFB4B-A4BF-4D63-835B-A8EDD069E651}">
      <dsp:nvSpPr>
        <dsp:cNvPr id="0" name=""/>
        <dsp:cNvSpPr/>
      </dsp:nvSpPr>
      <dsp:spPr>
        <a:xfrm>
          <a:off x="2783556" y="623280"/>
          <a:ext cx="1277348" cy="3832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939" tIns="100939" rIns="100939" bIns="100939" numCol="1" spcCol="1270" anchor="ctr" anchorCtr="0">
          <a:noAutofit/>
        </a:bodyPr>
        <a:lstStyle/>
        <a:p>
          <a:pPr marL="0" lvl="0" indent="0" algn="ctr" defTabSz="622300">
            <a:lnSpc>
              <a:spcPct val="90000"/>
            </a:lnSpc>
            <a:spcBef>
              <a:spcPct val="0"/>
            </a:spcBef>
            <a:spcAft>
              <a:spcPct val="35000"/>
            </a:spcAft>
            <a:buNone/>
          </a:pPr>
          <a:r>
            <a:rPr lang="en-US" sz="1400" kern="1200" dirty="0"/>
            <a:t>Ferry</a:t>
          </a:r>
        </a:p>
      </dsp:txBody>
      <dsp:txXfrm>
        <a:off x="2783556" y="623280"/>
        <a:ext cx="1277348" cy="383204"/>
      </dsp:txXfrm>
    </dsp:sp>
    <dsp:sp modelId="{F25CD923-4974-4560-8151-7B07FF7D2B23}">
      <dsp:nvSpPr>
        <dsp:cNvPr id="0" name=""/>
        <dsp:cNvSpPr/>
      </dsp:nvSpPr>
      <dsp:spPr>
        <a:xfrm>
          <a:off x="2783556" y="1006485"/>
          <a:ext cx="1277348" cy="14866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74" tIns="126174" rIns="126174" bIns="126174" numCol="1" spcCol="1270" anchor="t" anchorCtr="0">
          <a:noAutofit/>
        </a:bodyPr>
        <a:lstStyle/>
        <a:p>
          <a:pPr marL="0" lvl="0" indent="0" algn="l" defTabSz="488950">
            <a:lnSpc>
              <a:spcPct val="90000"/>
            </a:lnSpc>
            <a:spcBef>
              <a:spcPct val="0"/>
            </a:spcBef>
            <a:spcAft>
              <a:spcPct val="35000"/>
            </a:spcAft>
            <a:buNone/>
          </a:pPr>
          <a:r>
            <a:rPr lang="en-US" sz="1100" kern="1200" dirty="0"/>
            <a:t>New Ferry Routes</a:t>
          </a:r>
        </a:p>
        <a:p>
          <a:pPr marL="0" lvl="0" indent="0" algn="l" defTabSz="488950">
            <a:lnSpc>
              <a:spcPct val="90000"/>
            </a:lnSpc>
            <a:spcBef>
              <a:spcPct val="0"/>
            </a:spcBef>
            <a:spcAft>
              <a:spcPct val="35000"/>
            </a:spcAft>
            <a:buNone/>
          </a:pPr>
          <a:r>
            <a:rPr lang="en-US" sz="1100" kern="1200" dirty="0"/>
            <a:t>Service Delivery Improvements</a:t>
          </a:r>
        </a:p>
        <a:p>
          <a:pPr marL="0" lvl="0" indent="0" algn="l" defTabSz="488950">
            <a:lnSpc>
              <a:spcPct val="90000"/>
            </a:lnSpc>
            <a:spcBef>
              <a:spcPct val="0"/>
            </a:spcBef>
            <a:spcAft>
              <a:spcPct val="35000"/>
            </a:spcAft>
            <a:buNone/>
          </a:pPr>
          <a:r>
            <a:rPr lang="en-US" sz="1100" kern="1200" dirty="0"/>
            <a:t>Free/Reduced Fare</a:t>
          </a:r>
        </a:p>
      </dsp:txBody>
      <dsp:txXfrm>
        <a:off x="2783556" y="1006485"/>
        <a:ext cx="1277348" cy="1486637"/>
      </dsp:txXfrm>
    </dsp:sp>
    <dsp:sp modelId="{FB5880AF-0EA3-4589-8CBA-F92FDE9159D1}">
      <dsp:nvSpPr>
        <dsp:cNvPr id="0" name=""/>
        <dsp:cNvSpPr/>
      </dsp:nvSpPr>
      <dsp:spPr>
        <a:xfrm>
          <a:off x="4168694" y="623280"/>
          <a:ext cx="1277348" cy="3832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939" tIns="100939" rIns="100939" bIns="100939" numCol="1" spcCol="1270" anchor="ctr" anchorCtr="0">
          <a:noAutofit/>
        </a:bodyPr>
        <a:lstStyle/>
        <a:p>
          <a:pPr marL="0" lvl="0" indent="0" algn="ctr" defTabSz="622300">
            <a:lnSpc>
              <a:spcPct val="90000"/>
            </a:lnSpc>
            <a:spcBef>
              <a:spcPct val="0"/>
            </a:spcBef>
            <a:spcAft>
              <a:spcPct val="35000"/>
            </a:spcAft>
            <a:buNone/>
          </a:pPr>
          <a:r>
            <a:rPr lang="en-US" sz="1400" kern="1200" dirty="0"/>
            <a:t>Bus</a:t>
          </a:r>
        </a:p>
      </dsp:txBody>
      <dsp:txXfrm>
        <a:off x="4168694" y="623280"/>
        <a:ext cx="1277348" cy="383204"/>
      </dsp:txXfrm>
    </dsp:sp>
    <dsp:sp modelId="{F5DB1A3F-F6FA-4864-9C7F-A3FBB7FDD762}">
      <dsp:nvSpPr>
        <dsp:cNvPr id="0" name=""/>
        <dsp:cNvSpPr/>
      </dsp:nvSpPr>
      <dsp:spPr>
        <a:xfrm>
          <a:off x="4168694" y="1006485"/>
          <a:ext cx="1277348" cy="14866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74" tIns="126174" rIns="126174" bIns="126174" numCol="1" spcCol="1270" anchor="t" anchorCtr="0">
          <a:noAutofit/>
        </a:bodyPr>
        <a:lstStyle/>
        <a:p>
          <a:pPr marL="0" lvl="0" indent="0" algn="l" defTabSz="488950">
            <a:lnSpc>
              <a:spcPct val="90000"/>
            </a:lnSpc>
            <a:spcBef>
              <a:spcPct val="0"/>
            </a:spcBef>
            <a:spcAft>
              <a:spcPct val="35000"/>
            </a:spcAft>
            <a:buNone/>
          </a:pPr>
          <a:r>
            <a:rPr lang="en-US" sz="1100" kern="1200" dirty="0"/>
            <a:t>Free 111 Bus </a:t>
          </a:r>
        </a:p>
        <a:p>
          <a:pPr marL="0" lvl="0" indent="0" algn="l" defTabSz="488950">
            <a:lnSpc>
              <a:spcPct val="90000"/>
            </a:lnSpc>
            <a:spcBef>
              <a:spcPct val="0"/>
            </a:spcBef>
            <a:spcAft>
              <a:spcPct val="35000"/>
            </a:spcAft>
            <a:buNone/>
          </a:pPr>
          <a:r>
            <a:rPr lang="en-US" sz="1100" kern="1200" dirty="0"/>
            <a:t>Service Delivery Improvements </a:t>
          </a:r>
        </a:p>
      </dsp:txBody>
      <dsp:txXfrm>
        <a:off x="4168694" y="1006485"/>
        <a:ext cx="1277348" cy="1486637"/>
      </dsp:txXfrm>
    </dsp:sp>
    <dsp:sp modelId="{8D6E80FB-DA04-48A1-990D-31D4EAFEAABE}">
      <dsp:nvSpPr>
        <dsp:cNvPr id="0" name=""/>
        <dsp:cNvSpPr/>
      </dsp:nvSpPr>
      <dsp:spPr>
        <a:xfrm>
          <a:off x="5553832" y="623280"/>
          <a:ext cx="1277348" cy="3832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939" tIns="100939" rIns="100939" bIns="100939" numCol="1" spcCol="1270" anchor="ctr" anchorCtr="0">
          <a:noAutofit/>
        </a:bodyPr>
        <a:lstStyle/>
        <a:p>
          <a:pPr marL="0" lvl="0" indent="0" algn="ctr" defTabSz="622300">
            <a:lnSpc>
              <a:spcPct val="90000"/>
            </a:lnSpc>
            <a:spcBef>
              <a:spcPct val="0"/>
            </a:spcBef>
            <a:spcAft>
              <a:spcPct val="35000"/>
            </a:spcAft>
            <a:buNone/>
          </a:pPr>
          <a:r>
            <a:rPr lang="en-US" sz="1400" kern="1200" dirty="0"/>
            <a:t>Parking</a:t>
          </a:r>
        </a:p>
      </dsp:txBody>
      <dsp:txXfrm>
        <a:off x="5553832" y="623280"/>
        <a:ext cx="1277348" cy="383204"/>
      </dsp:txXfrm>
    </dsp:sp>
    <dsp:sp modelId="{9FDDE9AD-0B75-40B2-9EA0-949B7D5DE0EA}">
      <dsp:nvSpPr>
        <dsp:cNvPr id="0" name=""/>
        <dsp:cNvSpPr/>
      </dsp:nvSpPr>
      <dsp:spPr>
        <a:xfrm>
          <a:off x="5553832" y="1006485"/>
          <a:ext cx="1277348" cy="14866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74" tIns="126174" rIns="126174" bIns="126174" numCol="1" spcCol="1270" anchor="t" anchorCtr="0">
          <a:noAutofit/>
        </a:bodyPr>
        <a:lstStyle/>
        <a:p>
          <a:pPr marL="0" lvl="0" indent="0" algn="l" defTabSz="488950">
            <a:lnSpc>
              <a:spcPct val="90000"/>
            </a:lnSpc>
            <a:spcBef>
              <a:spcPct val="0"/>
            </a:spcBef>
            <a:spcAft>
              <a:spcPct val="35000"/>
            </a:spcAft>
            <a:buNone/>
          </a:pPr>
          <a:r>
            <a:rPr lang="en-US" sz="1100" kern="1200" dirty="0"/>
            <a:t>Free or Reduce Parking at Select MBTA Lots</a:t>
          </a:r>
        </a:p>
      </dsp:txBody>
      <dsp:txXfrm>
        <a:off x="5553832" y="1006485"/>
        <a:ext cx="1277348" cy="1486637"/>
      </dsp:txXfrm>
    </dsp:sp>
    <dsp:sp modelId="{7F93B8B4-F7C1-4C45-AD11-7CC7C6331182}">
      <dsp:nvSpPr>
        <dsp:cNvPr id="0" name=""/>
        <dsp:cNvSpPr/>
      </dsp:nvSpPr>
      <dsp:spPr>
        <a:xfrm>
          <a:off x="6938970" y="623280"/>
          <a:ext cx="1277348" cy="383204"/>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0939" tIns="100939" rIns="100939" bIns="100939" numCol="1" spcCol="1270" anchor="ctr" anchorCtr="0">
          <a:noAutofit/>
        </a:bodyPr>
        <a:lstStyle/>
        <a:p>
          <a:pPr marL="0" lvl="0" indent="0" algn="ctr" defTabSz="533400">
            <a:lnSpc>
              <a:spcPct val="90000"/>
            </a:lnSpc>
            <a:spcBef>
              <a:spcPct val="0"/>
            </a:spcBef>
            <a:spcAft>
              <a:spcPct val="35000"/>
            </a:spcAft>
            <a:buNone/>
          </a:pPr>
          <a:r>
            <a:rPr lang="en-US" sz="1200" kern="1200" dirty="0"/>
            <a:t>Communication and Outreach</a:t>
          </a:r>
        </a:p>
      </dsp:txBody>
      <dsp:txXfrm>
        <a:off x="6938970" y="623280"/>
        <a:ext cx="1277348" cy="383204"/>
      </dsp:txXfrm>
    </dsp:sp>
    <dsp:sp modelId="{B717113B-182F-4618-A0B7-0467F6F7A78A}">
      <dsp:nvSpPr>
        <dsp:cNvPr id="0" name=""/>
        <dsp:cNvSpPr/>
      </dsp:nvSpPr>
      <dsp:spPr>
        <a:xfrm>
          <a:off x="6938970" y="1006485"/>
          <a:ext cx="1277348" cy="1486637"/>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6174" tIns="126174" rIns="126174" bIns="126174" numCol="1" spcCol="1270" anchor="t" anchorCtr="0">
          <a:noAutofit/>
        </a:bodyPr>
        <a:lstStyle/>
        <a:p>
          <a:pPr marL="0" lvl="0" indent="0" algn="l" defTabSz="488950">
            <a:lnSpc>
              <a:spcPct val="90000"/>
            </a:lnSpc>
            <a:spcBef>
              <a:spcPct val="0"/>
            </a:spcBef>
            <a:spcAft>
              <a:spcPct val="35000"/>
            </a:spcAft>
            <a:buNone/>
          </a:pPr>
          <a:r>
            <a:rPr lang="en-US" sz="1100" kern="1200" dirty="0"/>
            <a:t>Traffic Impacts</a:t>
          </a:r>
        </a:p>
        <a:p>
          <a:pPr marL="0" lvl="0" indent="0" algn="l" defTabSz="488950">
            <a:lnSpc>
              <a:spcPct val="90000"/>
            </a:lnSpc>
            <a:spcBef>
              <a:spcPct val="0"/>
            </a:spcBef>
            <a:spcAft>
              <a:spcPct val="35000"/>
            </a:spcAft>
            <a:buNone/>
          </a:pPr>
          <a:r>
            <a:rPr lang="en-US" sz="1100" kern="1200" dirty="0"/>
            <a:t>Mitigation Options</a:t>
          </a:r>
        </a:p>
      </dsp:txBody>
      <dsp:txXfrm>
        <a:off x="6938970" y="1006485"/>
        <a:ext cx="1277348" cy="1486637"/>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0B46F15-E957-42D2-BDA5-58FDDD50D07E}" type="datetimeFigureOut">
              <a:rPr lang="en-US" smtClean="0"/>
              <a:t>3/21/2024</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29ABE42-D5CA-4E4D-935A-8834908920B3}" type="slidenum">
              <a:rPr lang="en-US" smtClean="0"/>
              <a:t>‹#›</a:t>
            </a:fld>
            <a:endParaRPr lang="en-US" dirty="0"/>
          </a:p>
        </p:txBody>
      </p:sp>
    </p:spTree>
    <p:extLst>
      <p:ext uri="{BB962C8B-B14F-4D97-AF65-F5344CB8AC3E}">
        <p14:creationId xmlns:p14="http://schemas.microsoft.com/office/powerpoint/2010/main" val="32165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F4E663C-3C47-4314-9F63-5DB86636002C}" type="datetimeFigureOut">
              <a:rPr lang="en-US" smtClean="0"/>
              <a:t>3/21/2024</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778C4E1-93A4-44B6-A70B-609F5103E1B9}" type="slidenum">
              <a:rPr lang="en-US" smtClean="0"/>
              <a:t>‹#›</a:t>
            </a:fld>
            <a:endParaRPr lang="en-US" dirty="0"/>
          </a:p>
        </p:txBody>
      </p:sp>
    </p:spTree>
    <p:extLst>
      <p:ext uri="{BB962C8B-B14F-4D97-AF65-F5344CB8AC3E}">
        <p14:creationId xmlns:p14="http://schemas.microsoft.com/office/powerpoint/2010/main" val="295204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8C4E1-93A4-44B6-A70B-609F5103E1B9}" type="slidenum">
              <a:rPr lang="en-US" smtClean="0"/>
              <a:t>1</a:t>
            </a:fld>
            <a:endParaRPr lang="en-US" dirty="0"/>
          </a:p>
        </p:txBody>
      </p:sp>
    </p:spTree>
    <p:extLst>
      <p:ext uri="{BB962C8B-B14F-4D97-AF65-F5344CB8AC3E}">
        <p14:creationId xmlns:p14="http://schemas.microsoft.com/office/powerpoint/2010/main" val="75691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8C4E1-93A4-44B6-A70B-609F5103E1B9}" type="slidenum">
              <a:rPr lang="en-US" smtClean="0"/>
              <a:t>7</a:t>
            </a:fld>
            <a:endParaRPr lang="en-US" dirty="0"/>
          </a:p>
        </p:txBody>
      </p:sp>
    </p:spTree>
    <p:extLst>
      <p:ext uri="{BB962C8B-B14F-4D97-AF65-F5344CB8AC3E}">
        <p14:creationId xmlns:p14="http://schemas.microsoft.com/office/powerpoint/2010/main" val="31231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8C4E1-93A4-44B6-A70B-609F5103E1B9}" type="slidenum">
              <a:rPr lang="en-US" smtClean="0"/>
              <a:t>10</a:t>
            </a:fld>
            <a:endParaRPr lang="en-US" dirty="0"/>
          </a:p>
        </p:txBody>
      </p:sp>
    </p:spTree>
    <p:extLst>
      <p:ext uri="{BB962C8B-B14F-4D97-AF65-F5344CB8AC3E}">
        <p14:creationId xmlns:p14="http://schemas.microsoft.com/office/powerpoint/2010/main" val="99966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is the current headcount for OCC Dispatchers as of 2/20/24</a:t>
            </a:r>
          </a:p>
        </p:txBody>
      </p:sp>
      <p:sp>
        <p:nvSpPr>
          <p:cNvPr id="4" name="Slide Number Placeholder 3"/>
          <p:cNvSpPr>
            <a:spLocks noGrp="1"/>
          </p:cNvSpPr>
          <p:nvPr>
            <p:ph type="sldNum" sz="quarter" idx="5"/>
          </p:nvPr>
        </p:nvSpPr>
        <p:spPr/>
        <p:txBody>
          <a:bodyPr/>
          <a:lstStyle/>
          <a:p>
            <a:fld id="{1778C4E1-93A4-44B6-A70B-609F5103E1B9}" type="slidenum">
              <a:rPr lang="en-US" smtClean="0"/>
              <a:t>20</a:t>
            </a:fld>
            <a:endParaRPr lang="en-US" dirty="0"/>
          </a:p>
        </p:txBody>
      </p:sp>
    </p:spTree>
    <p:extLst>
      <p:ext uri="{BB962C8B-B14F-4D97-AF65-F5344CB8AC3E}">
        <p14:creationId xmlns:p14="http://schemas.microsoft.com/office/powerpoint/2010/main" val="294722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8C4E1-93A4-44B6-A70B-609F5103E1B9}" type="slidenum">
              <a:rPr lang="en-US" smtClean="0"/>
              <a:t>22</a:t>
            </a:fld>
            <a:endParaRPr lang="en-US" dirty="0"/>
          </a:p>
        </p:txBody>
      </p:sp>
    </p:spTree>
    <p:extLst>
      <p:ext uri="{BB962C8B-B14F-4D97-AF65-F5344CB8AC3E}">
        <p14:creationId xmlns:p14="http://schemas.microsoft.com/office/powerpoint/2010/main" val="3068875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Amanda/Desktop/DG%20Comm/abc%20powerpoint%206.16/abc-PP1-6.16-AW1/new%20links/abc-blue%20background%20bridge.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Amanda/Desktop/DG%20Comm/abc%20powerpoint%206.16/abc-PP1-6.16-AW1/new%20links/abettercity%201%20cmky%20orange%20with%20yellow.png" TargetMode="Externa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Amanda/Desktop/DG%20Comm/abc%20powerpoint%206.16/abc-PP1-6.16-AW1/new%20links/abc-blue%20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file://localhost/Users/Amanda/Desktop/DG%20Comm/abc%20powerpoint%206.16/abc-PP1-6.16-AW1/new%20links/abettercity%201%20cmky%20orange%20with%20yellow.png"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Amanda/Desktop/DG%20Comm/abc%20powerpoint%206.16/abc-PP1-6.16-AW1/new%20links/abc-yellow%20background%20bridge.png"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localhost/Users/Amanda/Desktop/DG%20Comm/abc%20powerpoint%206.16/abc-PP1-6.16-AW1/new%20links/abettercity%201%20cmky%20dark%20blue.png" TargetMode="Externa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Amanda/Desktop/DG%20Comm/abc%20powerpoint%206.16/abc-PP1-6.16-AW1/new%20links/abc-yellow%20background.png"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file://localhost/Users/Amanda/Desktop/DG%20Comm/abc%20powerpoint%206.16/abc-PP1-6.16-AW1/new%20links/abettercity%201%20cmky%20dark%20blue.png" TargetMode="Externa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file://localhost/Users/Amanda/Desktop/DG%20Comm/abc%20powerpoint%206.16/abc-PP1-6.16-AW1/new%20links/abettercity%201%20cmky%20red%20orange.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file://localhost/Users/Amanda/Desktop/DG%20Comm/abc%20powerpoint%206.16/abc-PP1-6.16-AW1/new%20links/abettercity%201%20cmky%20red%20orange.png"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3/21/2024</a:t>
            </a:fld>
            <a:endParaRPr lang="en-US" dirty="0"/>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3/21/2024</a:t>
            </a:fld>
            <a:endParaRPr lang="en-US" dirty="0"/>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3/21/2024</a:t>
            </a:fld>
            <a:endParaRPr lang="en-US" dirty="0"/>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792288" y="4025504"/>
            <a:ext cx="5486400" cy="603647"/>
          </a:xfrm>
        </p:spPr>
        <p:txBody>
          <a:bodyPr>
            <a:normAutofit/>
          </a:bodyPr>
          <a:lstStyle>
            <a:lvl1pPr marL="0" indent="0">
              <a:buNone/>
              <a:defRPr sz="1200" baseline="0">
                <a:latin typeface="Akkurat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Source</a:t>
            </a:r>
          </a:p>
        </p:txBody>
      </p:sp>
      <p:sp>
        <p:nvSpPr>
          <p:cNvPr id="9" name="Chart Placeholder 8"/>
          <p:cNvSpPr>
            <a:spLocks noGrp="1"/>
          </p:cNvSpPr>
          <p:nvPr>
            <p:ph type="chart" sz="quarter" idx="13"/>
          </p:nvPr>
        </p:nvSpPr>
        <p:spPr>
          <a:xfrm>
            <a:off x="1792288" y="495300"/>
            <a:ext cx="5486400" cy="3530600"/>
          </a:xfrm>
        </p:spPr>
        <p:txBody>
          <a:bodyPr/>
          <a:lstStyle/>
          <a:p>
            <a:endParaRPr lang="en-US" dirty="0"/>
          </a:p>
        </p:txBody>
      </p:sp>
    </p:spTree>
    <p:extLst>
      <p:ext uri="{BB962C8B-B14F-4D97-AF65-F5344CB8AC3E}">
        <p14:creationId xmlns:p14="http://schemas.microsoft.com/office/powerpoint/2010/main" val="361598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3/21/2024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3/21/2024</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869001"/>
            <a:ext cx="9144000" cy="615894"/>
          </a:xfrm>
        </p:spPr>
        <p:txBody>
          <a:bodyPr anchor="t">
            <a:noAutofit/>
          </a:bodyPr>
          <a:lstStyle>
            <a:lvl1pPr algn="ctr">
              <a:defRPr sz="3000"/>
            </a:lvl1pPr>
          </a:lstStyle>
          <a:p>
            <a:r>
              <a:rPr lang="en-US" dirty="0"/>
              <a:t>Click to edit Master title style</a:t>
            </a:r>
          </a:p>
        </p:txBody>
      </p:sp>
      <p:sp>
        <p:nvSpPr>
          <p:cNvPr id="3" name="Subtitle 2"/>
          <p:cNvSpPr>
            <a:spLocks noGrp="1"/>
          </p:cNvSpPr>
          <p:nvPr>
            <p:ph type="subTitle" idx="1"/>
          </p:nvPr>
        </p:nvSpPr>
        <p:spPr>
          <a:xfrm>
            <a:off x="0" y="2553951"/>
            <a:ext cx="9144000" cy="456636"/>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8" name="Text Placeholder 7"/>
          <p:cNvSpPr>
            <a:spLocks noGrp="1"/>
          </p:cNvSpPr>
          <p:nvPr>
            <p:ph type="body" sz="quarter" idx="11" hasCustomPrompt="1"/>
          </p:nvPr>
        </p:nvSpPr>
        <p:spPr>
          <a:xfrm>
            <a:off x="0" y="3934209"/>
            <a:ext cx="9144000" cy="307363"/>
          </a:xfrm>
        </p:spPr>
        <p:txBody>
          <a:bodyPr anchor="ctr"/>
          <a:lstStyle>
            <a:lvl1pPr marL="0" indent="0" algn="ctr">
              <a:buFontTx/>
              <a:buNone/>
              <a:defRPr sz="1350"/>
            </a:lvl1pPr>
          </a:lstStyle>
          <a:p>
            <a:pPr lvl="0"/>
            <a:r>
              <a:rPr lang="en-US" dirty="0"/>
              <a:t>Click to enter date</a:t>
            </a:r>
          </a:p>
        </p:txBody>
      </p:sp>
    </p:spTree>
    <p:extLst>
      <p:ext uri="{BB962C8B-B14F-4D97-AF65-F5344CB8AC3E}">
        <p14:creationId xmlns:p14="http://schemas.microsoft.com/office/powerpoint/2010/main" val="95071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1400231"/>
            <a:ext cx="9144000" cy="615894"/>
          </a:xfrm>
        </p:spPr>
        <p:txBody>
          <a:bodyPr anchor="t">
            <a:noAutofit/>
          </a:bodyPr>
          <a:lstStyle>
            <a:lvl1pPr algn="ctr">
              <a:defRPr sz="3000"/>
            </a:lvl1pPr>
          </a:lstStyle>
          <a:p>
            <a:r>
              <a:rPr lang="en-US" dirty="0"/>
              <a:t>Click to edit Master title style</a:t>
            </a:r>
          </a:p>
        </p:txBody>
      </p:sp>
      <p:sp>
        <p:nvSpPr>
          <p:cNvPr id="3" name="Subtitle 2"/>
          <p:cNvSpPr>
            <a:spLocks noGrp="1"/>
          </p:cNvSpPr>
          <p:nvPr>
            <p:ph type="subTitle" idx="1"/>
          </p:nvPr>
        </p:nvSpPr>
        <p:spPr>
          <a:xfrm>
            <a:off x="0" y="1907186"/>
            <a:ext cx="9144000" cy="456636"/>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Picture Placeholder 6">
            <a:extLst>
              <a:ext uri="{FF2B5EF4-FFF2-40B4-BE49-F238E27FC236}">
                <a16:creationId xmlns:a16="http://schemas.microsoft.com/office/drawing/2014/main" id="{39541DDF-0B81-8541-A367-19111464254B}"/>
              </a:ext>
            </a:extLst>
          </p:cNvPr>
          <p:cNvSpPr>
            <a:spLocks noGrp="1"/>
          </p:cNvSpPr>
          <p:nvPr>
            <p:ph type="pic" sz="quarter" idx="10"/>
          </p:nvPr>
        </p:nvSpPr>
        <p:spPr>
          <a:xfrm>
            <a:off x="3387744" y="2546880"/>
            <a:ext cx="2395538" cy="926306"/>
          </a:xfrm>
        </p:spPr>
        <p:txBody>
          <a:bodyPr/>
          <a:lstStyle/>
          <a:p>
            <a:endParaRPr lang="en-US" dirty="0"/>
          </a:p>
        </p:txBody>
      </p:sp>
      <p:sp>
        <p:nvSpPr>
          <p:cNvPr id="8" name="Rectangle 7">
            <a:extLst>
              <a:ext uri="{FF2B5EF4-FFF2-40B4-BE49-F238E27FC236}">
                <a16:creationId xmlns:a16="http://schemas.microsoft.com/office/drawing/2014/main" id="{A50F034B-93E2-ED44-BE31-9CC535EFDEAA}"/>
              </a:ext>
            </a:extLst>
          </p:cNvPr>
          <p:cNvSpPr/>
          <p:nvPr userDrawn="1"/>
        </p:nvSpPr>
        <p:spPr>
          <a:xfrm>
            <a:off x="349009" y="4622606"/>
            <a:ext cx="767816" cy="361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Google Shape;77;p16">
            <a:extLst>
              <a:ext uri="{FF2B5EF4-FFF2-40B4-BE49-F238E27FC236}">
                <a16:creationId xmlns:a16="http://schemas.microsoft.com/office/drawing/2014/main" id="{B6F2DFFE-69EA-4742-9BC1-30228365BF71}"/>
              </a:ext>
            </a:extLst>
          </p:cNvPr>
          <p:cNvPicPr preferRelativeResize="0"/>
          <p:nvPr userDrawn="1"/>
        </p:nvPicPr>
        <p:blipFill>
          <a:blip r:embed="rId2" cstate="print">
            <a:alphaModFix/>
            <a:extLst>
              <a:ext uri="{28A0092B-C50C-407E-A947-70E740481C1C}">
                <a14:useLocalDpi xmlns:a14="http://schemas.microsoft.com/office/drawing/2010/main"/>
              </a:ext>
            </a:extLst>
          </a:blip>
          <a:stretch>
            <a:fillRect/>
          </a:stretch>
        </p:blipFill>
        <p:spPr>
          <a:xfrm>
            <a:off x="4058321" y="4220621"/>
            <a:ext cx="822960" cy="411480"/>
          </a:xfrm>
          <a:prstGeom prst="rect">
            <a:avLst/>
          </a:prstGeom>
          <a:noFill/>
          <a:ln>
            <a:noFill/>
          </a:ln>
        </p:spPr>
      </p:pic>
      <p:sp>
        <p:nvSpPr>
          <p:cNvPr id="13" name="Rectangle 12">
            <a:extLst>
              <a:ext uri="{FF2B5EF4-FFF2-40B4-BE49-F238E27FC236}">
                <a16:creationId xmlns:a16="http://schemas.microsoft.com/office/drawing/2014/main" id="{3D3D8858-EC86-B249-B360-2378B4B893DA}"/>
              </a:ext>
            </a:extLst>
          </p:cNvPr>
          <p:cNvSpPr/>
          <p:nvPr userDrawn="1"/>
        </p:nvSpPr>
        <p:spPr>
          <a:xfrm>
            <a:off x="349008" y="586333"/>
            <a:ext cx="8475942" cy="13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 Placeholder 7"/>
          <p:cNvSpPr>
            <a:spLocks noGrp="1"/>
          </p:cNvSpPr>
          <p:nvPr>
            <p:ph type="body" sz="quarter" idx="11" hasCustomPrompt="1"/>
          </p:nvPr>
        </p:nvSpPr>
        <p:spPr>
          <a:xfrm>
            <a:off x="0" y="3706061"/>
            <a:ext cx="9144000" cy="307363"/>
          </a:xfrm>
        </p:spPr>
        <p:txBody>
          <a:bodyPr anchor="ctr"/>
          <a:lstStyle>
            <a:lvl1pPr marL="0" indent="0" algn="ctr">
              <a:buFontTx/>
              <a:buNone/>
              <a:defRPr sz="1350"/>
            </a:lvl1pPr>
          </a:lstStyle>
          <a:p>
            <a:pPr lvl="0"/>
            <a:r>
              <a:rPr lang="en-US" dirty="0"/>
              <a:t>Click to enter date</a:t>
            </a:r>
          </a:p>
        </p:txBody>
      </p:sp>
    </p:spTree>
    <p:extLst>
      <p:ext uri="{BB962C8B-B14F-4D97-AF65-F5344CB8AC3E}">
        <p14:creationId xmlns:p14="http://schemas.microsoft.com/office/powerpoint/2010/main" val="3672940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14475"/>
            <a:ext cx="7600950" cy="3017081"/>
          </a:xfrm>
        </p:spPr>
        <p:txBody>
          <a:bodyPr/>
          <a:lstStyle>
            <a:lvl1pPr indent="-137160" fontAlgn="t">
              <a:lnSpc>
                <a:spcPct val="90000"/>
              </a:lnSpc>
              <a:defRPr/>
            </a:lvl1pPr>
            <a:lvl2pPr indent="-137160" fontAlgn="t">
              <a:lnSpc>
                <a:spcPct val="90000"/>
              </a:lnSpc>
              <a:defRPr/>
            </a:lvl2pPr>
            <a:lvl3pPr indent="-137160" fontAlgn="t">
              <a:lnSpc>
                <a:spcPct val="90000"/>
              </a:lnSpc>
              <a:defRPr/>
            </a:lvl3pPr>
            <a:lvl4pPr indent="-137160" fontAlgn="t">
              <a:lnSpc>
                <a:spcPct val="90000"/>
              </a:lnSpc>
              <a:defRPr/>
            </a:lvl4pPr>
            <a:lvl5pPr indent="-137160" fontAlgn="t">
              <a:lnSpc>
                <a:spcPct val="9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BE050552-1456-534A-A019-1F46C5FFB6B7}"/>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7" name="Title Placeholder 1">
            <a:extLst>
              <a:ext uri="{FF2B5EF4-FFF2-40B4-BE49-F238E27FC236}">
                <a16:creationId xmlns:a16="http://schemas.microsoft.com/office/drawing/2014/main" id="{30AABF0B-663E-8448-B782-37A6D5B03F6D}"/>
              </a:ext>
            </a:extLst>
          </p:cNvPr>
          <p:cNvSpPr>
            <a:spLocks noGrp="1"/>
          </p:cNvSpPr>
          <p:nvPr>
            <p:ph type="title"/>
          </p:nvPr>
        </p:nvSpPr>
        <p:spPr>
          <a:xfrm>
            <a:off x="419102" y="275350"/>
            <a:ext cx="8151961" cy="521120"/>
          </a:xfrm>
          <a:prstGeom prst="rect">
            <a:avLst/>
          </a:prstGeom>
        </p:spPr>
        <p:txBody>
          <a:bodyPr vert="horz" lIns="0" tIns="0" rIns="0" bIns="0" rtlCol="0" anchor="ctr" anchorCtr="0">
            <a:noAutofit/>
          </a:bodyPr>
          <a:lstStyle/>
          <a:p>
            <a:r>
              <a:rPr lang="en-US" dirty="0"/>
              <a:t>Click to edit Master title style</a:t>
            </a:r>
          </a:p>
        </p:txBody>
      </p:sp>
      <p:sp>
        <p:nvSpPr>
          <p:cNvPr id="10" name="Text Placeholder 10">
            <a:extLst>
              <a:ext uri="{FF2B5EF4-FFF2-40B4-BE49-F238E27FC236}">
                <a16:creationId xmlns:a16="http://schemas.microsoft.com/office/drawing/2014/main" id="{45296CA4-932C-D040-B2E0-3A3B18F37602}"/>
              </a:ext>
            </a:extLst>
          </p:cNvPr>
          <p:cNvSpPr>
            <a:spLocks noGrp="1"/>
          </p:cNvSpPr>
          <p:nvPr>
            <p:ph type="body" sz="quarter" idx="12"/>
          </p:nvPr>
        </p:nvSpPr>
        <p:spPr>
          <a:xfrm>
            <a:off x="419100" y="1000913"/>
            <a:ext cx="8305800" cy="276038"/>
          </a:xfrm>
        </p:spPr>
        <p:txBody>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Edit Master text styles</a:t>
            </a:r>
          </a:p>
        </p:txBody>
      </p:sp>
    </p:spTree>
    <p:extLst>
      <p:ext uri="{BB962C8B-B14F-4D97-AF65-F5344CB8AC3E}">
        <p14:creationId xmlns:p14="http://schemas.microsoft.com/office/powerpoint/2010/main" val="3294046720"/>
      </p:ext>
    </p:extLst>
  </p:cSld>
  <p:clrMapOvr>
    <a:masterClrMapping/>
  </p:clrMapOvr>
  <p:extLst>
    <p:ext uri="{DCECCB84-F9BA-43D5-87BE-67443E8EF086}">
      <p15:sldGuideLst xmlns:p15="http://schemas.microsoft.com/office/powerpoint/2012/main">
        <p15:guide id="1" pos="69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Bulle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514476"/>
            <a:ext cx="3963838" cy="31182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62500" y="1514476"/>
            <a:ext cx="3962400" cy="31182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2214B3DC-C348-D44C-8270-8665B500E540}"/>
              </a:ext>
            </a:extLst>
          </p:cNvPr>
          <p:cNvSpPr>
            <a:spLocks noGrp="1"/>
          </p:cNvSpPr>
          <p:nvPr>
            <p:ph type="sldNum" sz="quarter" idx="4"/>
          </p:nvPr>
        </p:nvSpPr>
        <p:spPr>
          <a:xfrm>
            <a:off x="6767550" y="4777979"/>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8" name="Title Placeholder 1">
            <a:extLst>
              <a:ext uri="{FF2B5EF4-FFF2-40B4-BE49-F238E27FC236}">
                <a16:creationId xmlns:a16="http://schemas.microsoft.com/office/drawing/2014/main" id="{91CFFAC5-7E04-2746-A9D5-D28F13ACC67D}"/>
              </a:ext>
            </a:extLst>
          </p:cNvPr>
          <p:cNvSpPr>
            <a:spLocks noGrp="1"/>
          </p:cNvSpPr>
          <p:nvPr>
            <p:ph type="title"/>
          </p:nvPr>
        </p:nvSpPr>
        <p:spPr>
          <a:xfrm>
            <a:off x="419102" y="275350"/>
            <a:ext cx="8151961" cy="521120"/>
          </a:xfrm>
          <a:prstGeom prst="rect">
            <a:avLst/>
          </a:prstGeom>
        </p:spPr>
        <p:txBody>
          <a:bodyPr vert="horz" lIns="0" tIns="0" rIns="0" bIns="0" rtlCol="0" anchor="ctr" anchorCtr="0">
            <a:noAutofit/>
          </a:bodyPr>
          <a:lstStyle/>
          <a:p>
            <a:r>
              <a:rPr lang="en-US" dirty="0"/>
              <a:t>Click to edit Master title style</a:t>
            </a:r>
          </a:p>
        </p:txBody>
      </p:sp>
      <p:sp>
        <p:nvSpPr>
          <p:cNvPr id="11" name="Text Placeholder 10">
            <a:extLst>
              <a:ext uri="{FF2B5EF4-FFF2-40B4-BE49-F238E27FC236}">
                <a16:creationId xmlns:a16="http://schemas.microsoft.com/office/drawing/2014/main" id="{7F1685C9-BC5D-7047-A1AF-B9DB289EC989}"/>
              </a:ext>
            </a:extLst>
          </p:cNvPr>
          <p:cNvSpPr>
            <a:spLocks noGrp="1"/>
          </p:cNvSpPr>
          <p:nvPr>
            <p:ph type="body" sz="quarter" idx="12"/>
          </p:nvPr>
        </p:nvSpPr>
        <p:spPr>
          <a:xfrm>
            <a:off x="419100" y="1000913"/>
            <a:ext cx="8305800" cy="276038"/>
          </a:xfrm>
        </p:spPr>
        <p:txBody>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Edit Master text styles</a:t>
            </a:r>
          </a:p>
        </p:txBody>
      </p:sp>
    </p:spTree>
    <p:extLst>
      <p:ext uri="{BB962C8B-B14F-4D97-AF65-F5344CB8AC3E}">
        <p14:creationId xmlns:p14="http://schemas.microsoft.com/office/powerpoint/2010/main" val="36671514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abc-blue background bridge.png" descr="/Users/Amanda/Desktop/DG Comm/abc powerpoint 6.16/abc-PP1-6.16-AW1/new links/abc-blue background bridg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 name="Title 1"/>
          <p:cNvSpPr>
            <a:spLocks noGrp="1"/>
          </p:cNvSpPr>
          <p:nvPr>
            <p:ph type="title"/>
          </p:nvPr>
        </p:nvSpPr>
        <p:spPr>
          <a:xfrm>
            <a:off x="457201" y="287360"/>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1" y="1295778"/>
            <a:ext cx="8229600" cy="2715683"/>
          </a:xfrm>
        </p:spPr>
        <p:txBody>
          <a:bodyPr/>
          <a:lstStyle>
            <a:lvl2pPr>
              <a:defRPr sz="2000" cap="all">
                <a:solidFill>
                  <a:schemeClr val="tx1"/>
                </a:solidFill>
              </a:defRPr>
            </a:lvl2pPr>
            <a:lvl3pPr marL="228600">
              <a:defRPr>
                <a:solidFill>
                  <a:schemeClr val="tx1"/>
                </a:solidFill>
              </a:defRPr>
            </a:lvl3pPr>
            <a:lvl4pPr marL="457200" indent="-228600">
              <a:defRPr>
                <a:solidFill>
                  <a:srgbClr val="747474"/>
                </a:solidFill>
              </a:defRPr>
            </a:lvl4pPr>
            <a:lvl5pPr marL="685800" indent="-228600">
              <a:defRPr>
                <a:solidFill>
                  <a:srgbClr val="7474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abettercity 1 cmky orange with yellow.png" descr="/Users/Amanda/Desktop/DG Comm/abc powerpoint 6.16/abc-PP1-6.16-AW1/new links/abettercity 1 cmky orange with yellow.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8308468" y="4316555"/>
            <a:ext cx="556132" cy="556132"/>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Text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E48706F-6D49-144C-8C69-4AB45894E8E6}"/>
              </a:ext>
            </a:extLst>
          </p:cNvPr>
          <p:cNvSpPr>
            <a:spLocks noGrp="1"/>
          </p:cNvSpPr>
          <p:nvPr>
            <p:ph type="body" sz="quarter" idx="12"/>
          </p:nvPr>
        </p:nvSpPr>
        <p:spPr>
          <a:xfrm>
            <a:off x="419100" y="1000913"/>
            <a:ext cx="8305800" cy="276038"/>
          </a:xfrm>
        </p:spPr>
        <p:txBody>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Edit Master text styles</a:t>
            </a:r>
          </a:p>
        </p:txBody>
      </p:sp>
      <p:sp>
        <p:nvSpPr>
          <p:cNvPr id="6" name="Text Placeholder 5">
            <a:extLst>
              <a:ext uri="{FF2B5EF4-FFF2-40B4-BE49-F238E27FC236}">
                <a16:creationId xmlns:a16="http://schemas.microsoft.com/office/drawing/2014/main" id="{1C60CF90-51F2-1D40-8FE2-DE1B23451396}"/>
              </a:ext>
            </a:extLst>
          </p:cNvPr>
          <p:cNvSpPr>
            <a:spLocks noGrp="1"/>
          </p:cNvSpPr>
          <p:nvPr>
            <p:ph type="body" sz="quarter" idx="13"/>
          </p:nvPr>
        </p:nvSpPr>
        <p:spPr>
          <a:xfrm>
            <a:off x="419100" y="1514475"/>
            <a:ext cx="8229600" cy="2790825"/>
          </a:xfrm>
        </p:spPr>
        <p:txBody>
          <a:bodyPr wrap="square"/>
          <a:lstStyle>
            <a:lvl1pPr marL="0" indent="0">
              <a:buFontTx/>
              <a:buNone/>
              <a:defRPr sz="1500" baseline="0">
                <a:latin typeface="+mn-lt"/>
              </a:defRPr>
            </a:lvl1pPr>
            <a:lvl2pPr marL="342900" indent="0">
              <a:buFontTx/>
              <a:buNone/>
              <a:defRPr sz="1050" baseline="0">
                <a:latin typeface="+mn-lt"/>
              </a:defRPr>
            </a:lvl2pPr>
            <a:lvl3pPr marL="685800" indent="0">
              <a:buFontTx/>
              <a:buNone/>
              <a:defRPr sz="1050" baseline="0">
                <a:latin typeface="+mn-lt"/>
              </a:defRPr>
            </a:lvl3pPr>
            <a:lvl4pPr marL="1028700" indent="0">
              <a:buFontTx/>
              <a:buNone/>
              <a:defRPr sz="1050" baseline="0">
                <a:latin typeface="+mn-lt"/>
              </a:defRPr>
            </a:lvl4pPr>
            <a:lvl5pPr marL="1371600" indent="0">
              <a:buFontTx/>
              <a:buNone/>
              <a:defRPr sz="1050" baseline="0">
                <a:latin typeface="+mn-lt"/>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3C1836EB-5C1E-8942-AABB-BDA6C8275603}"/>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7" name="Title Placeholder 1">
            <a:extLst>
              <a:ext uri="{FF2B5EF4-FFF2-40B4-BE49-F238E27FC236}">
                <a16:creationId xmlns:a16="http://schemas.microsoft.com/office/drawing/2014/main" id="{F113019A-DA3D-E442-970D-EDE121D930F9}"/>
              </a:ext>
            </a:extLst>
          </p:cNvPr>
          <p:cNvSpPr>
            <a:spLocks noGrp="1"/>
          </p:cNvSpPr>
          <p:nvPr>
            <p:ph type="title"/>
          </p:nvPr>
        </p:nvSpPr>
        <p:spPr>
          <a:xfrm>
            <a:off x="419102" y="275350"/>
            <a:ext cx="8151961" cy="521120"/>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18240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9100" y="1514476"/>
            <a:ext cx="3963838" cy="3118247"/>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Edit Master text styles</a:t>
            </a:r>
          </a:p>
        </p:txBody>
      </p:sp>
      <p:sp>
        <p:nvSpPr>
          <p:cNvPr id="4" name="Content Placeholder 3"/>
          <p:cNvSpPr>
            <a:spLocks noGrp="1"/>
          </p:cNvSpPr>
          <p:nvPr>
            <p:ph sz="half" idx="2"/>
          </p:nvPr>
        </p:nvSpPr>
        <p:spPr>
          <a:xfrm>
            <a:off x="4762500" y="1514474"/>
            <a:ext cx="3962400" cy="3118248"/>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Edit Master text styles</a:t>
            </a:r>
          </a:p>
        </p:txBody>
      </p:sp>
      <p:sp>
        <p:nvSpPr>
          <p:cNvPr id="10" name="Slide Number Placeholder 5">
            <a:extLst>
              <a:ext uri="{FF2B5EF4-FFF2-40B4-BE49-F238E27FC236}">
                <a16:creationId xmlns:a16="http://schemas.microsoft.com/office/drawing/2014/main" id="{2214B3DC-C348-D44C-8270-8665B500E540}"/>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8" name="Title Placeholder 1">
            <a:extLst>
              <a:ext uri="{FF2B5EF4-FFF2-40B4-BE49-F238E27FC236}">
                <a16:creationId xmlns:a16="http://schemas.microsoft.com/office/drawing/2014/main" id="{5A0CF989-37EB-6A4E-94B5-95E06DBD2F64}"/>
              </a:ext>
            </a:extLst>
          </p:cNvPr>
          <p:cNvSpPr>
            <a:spLocks noGrp="1"/>
          </p:cNvSpPr>
          <p:nvPr>
            <p:ph type="title"/>
          </p:nvPr>
        </p:nvSpPr>
        <p:spPr>
          <a:xfrm>
            <a:off x="419102" y="275350"/>
            <a:ext cx="8151961" cy="521120"/>
          </a:xfrm>
          <a:prstGeom prst="rect">
            <a:avLst/>
          </a:prstGeom>
        </p:spPr>
        <p:txBody>
          <a:bodyPr vert="horz" lIns="0" tIns="0" rIns="0" bIns="0" rtlCol="0" anchor="ctr" anchorCtr="0">
            <a:noAutofit/>
          </a:bodyPr>
          <a:lstStyle/>
          <a:p>
            <a:r>
              <a:rPr lang="en-US" dirty="0"/>
              <a:t>Click to edit Master title style</a:t>
            </a:r>
          </a:p>
        </p:txBody>
      </p:sp>
      <p:sp>
        <p:nvSpPr>
          <p:cNvPr id="11" name="Text Placeholder 10">
            <a:extLst>
              <a:ext uri="{FF2B5EF4-FFF2-40B4-BE49-F238E27FC236}">
                <a16:creationId xmlns:a16="http://schemas.microsoft.com/office/drawing/2014/main" id="{2F31DC9F-820B-AB48-B359-BBE1385AF5AB}"/>
              </a:ext>
            </a:extLst>
          </p:cNvPr>
          <p:cNvSpPr>
            <a:spLocks noGrp="1"/>
          </p:cNvSpPr>
          <p:nvPr>
            <p:ph type="body" sz="quarter" idx="12"/>
          </p:nvPr>
        </p:nvSpPr>
        <p:spPr>
          <a:xfrm>
            <a:off x="419100" y="1000913"/>
            <a:ext cx="8305800" cy="276038"/>
          </a:xfrm>
        </p:spPr>
        <p:txBody>
          <a:bodyPr/>
          <a:lstStyle>
            <a:lvl1pPr marL="0" indent="0">
              <a:buFontTx/>
              <a:buNone/>
              <a:defRPr sz="120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en-US" dirty="0"/>
              <a:t>Edit Master text styles</a:t>
            </a:r>
          </a:p>
        </p:txBody>
      </p:sp>
      <p:sp>
        <p:nvSpPr>
          <p:cNvPr id="13" name="Date Placeholder 3"/>
          <p:cNvSpPr txBox="1">
            <a:spLocks/>
          </p:cNvSpPr>
          <p:nvPr userDrawn="1"/>
        </p:nvSpPr>
        <p:spPr>
          <a:xfrm>
            <a:off x="1041610" y="4767264"/>
            <a:ext cx="2057400" cy="273844"/>
          </a:xfrm>
          <a:prstGeom prst="rect">
            <a:avLst/>
          </a:prstGeom>
        </p:spPr>
        <p:txBody>
          <a:bodyPr vert="horz" lIns="68580" tIns="34290" rIns="68580" bIns="3429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p>
        </p:txBody>
      </p:sp>
    </p:spTree>
    <p:extLst>
      <p:ext uri="{BB962C8B-B14F-4D97-AF65-F5344CB8AC3E}">
        <p14:creationId xmlns:p14="http://schemas.microsoft.com/office/powerpoint/2010/main" val="394552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036A972-7F31-7746-811F-0A317479B8E9}"/>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5" name="Title Placeholder 1">
            <a:extLst>
              <a:ext uri="{FF2B5EF4-FFF2-40B4-BE49-F238E27FC236}">
                <a16:creationId xmlns:a16="http://schemas.microsoft.com/office/drawing/2014/main" id="{C3FC8970-7413-3B4B-9B7E-46C483AAF35B}"/>
              </a:ext>
            </a:extLst>
          </p:cNvPr>
          <p:cNvSpPr>
            <a:spLocks noGrp="1"/>
          </p:cNvSpPr>
          <p:nvPr>
            <p:ph type="title"/>
          </p:nvPr>
        </p:nvSpPr>
        <p:spPr>
          <a:xfrm>
            <a:off x="419102" y="275350"/>
            <a:ext cx="8151961" cy="521120"/>
          </a:xfrm>
          <a:prstGeom prst="rect">
            <a:avLst/>
          </a:prstGeom>
        </p:spPr>
        <p:txBody>
          <a:bodyPr vert="horz" lIns="0" tIns="0" rIns="0" bIns="0" rtlCol="0" anchor="ctr" anchorCtr="0">
            <a:noAutofit/>
          </a:bodyPr>
          <a:lstStyle/>
          <a:p>
            <a:r>
              <a:rPr lang="en-US" dirty="0"/>
              <a:t>Click to edit Master title style</a:t>
            </a:r>
          </a:p>
        </p:txBody>
      </p:sp>
      <p:sp>
        <p:nvSpPr>
          <p:cNvPr id="9" name="Date Placeholder 3"/>
          <p:cNvSpPr txBox="1">
            <a:spLocks/>
          </p:cNvSpPr>
          <p:nvPr userDrawn="1"/>
        </p:nvSpPr>
        <p:spPr>
          <a:xfrm>
            <a:off x="1041610" y="4767264"/>
            <a:ext cx="2057400" cy="273844"/>
          </a:xfrm>
          <a:prstGeom prst="rect">
            <a:avLst/>
          </a:prstGeom>
        </p:spPr>
        <p:txBody>
          <a:bodyPr vert="horz" lIns="68580" tIns="34290" rIns="68580" bIns="34290" rtlCol="0" anchor="ctr"/>
          <a:lstStyle>
            <a:defPPr>
              <a:defRPr lang="en-US"/>
            </a:defPPr>
            <a:lvl1pPr marL="0" algn="l"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825" dirty="0"/>
          </a:p>
        </p:txBody>
      </p:sp>
    </p:spTree>
    <p:extLst>
      <p:ext uri="{BB962C8B-B14F-4D97-AF65-F5344CB8AC3E}">
        <p14:creationId xmlns:p14="http://schemas.microsoft.com/office/powerpoint/2010/main" val="540840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tial Blue Divider Slide">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CC92D463-C448-4743-B75E-F05A5B05322B}"/>
              </a:ext>
            </a:extLst>
          </p:cNvPr>
          <p:cNvSpPr/>
          <p:nvPr userDrawn="1"/>
        </p:nvSpPr>
        <p:spPr>
          <a:xfrm>
            <a:off x="419100" y="1581005"/>
            <a:ext cx="8305800" cy="1423952"/>
          </a:xfrm>
          <a:prstGeom prst="roundRect">
            <a:avLst>
              <a:gd name="adj" fmla="val 6202"/>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E2447646-86EF-A44C-A7BC-8F8B137466E7}"/>
              </a:ext>
            </a:extLst>
          </p:cNvPr>
          <p:cNvSpPr/>
          <p:nvPr userDrawn="1"/>
        </p:nvSpPr>
        <p:spPr>
          <a:xfrm>
            <a:off x="338400" y="523800"/>
            <a:ext cx="8546400" cy="19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Slide Number Placeholder 5">
            <a:extLst>
              <a:ext uri="{FF2B5EF4-FFF2-40B4-BE49-F238E27FC236}">
                <a16:creationId xmlns:a16="http://schemas.microsoft.com/office/drawing/2014/main" id="{C73D86F7-AE9D-1A41-8584-466978534822}"/>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2" name="Rectangle 1">
            <a:extLst>
              <a:ext uri="{FF2B5EF4-FFF2-40B4-BE49-F238E27FC236}">
                <a16:creationId xmlns:a16="http://schemas.microsoft.com/office/drawing/2014/main" id="{1B994FF9-262D-574F-A815-5E5F0F1F89EB}"/>
              </a:ext>
            </a:extLst>
          </p:cNvPr>
          <p:cNvSpPr/>
          <p:nvPr userDrawn="1"/>
        </p:nvSpPr>
        <p:spPr>
          <a:xfrm>
            <a:off x="338400" y="723600"/>
            <a:ext cx="8486550" cy="2942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9"/>
          <p:cNvSpPr>
            <a:spLocks noGrp="1"/>
          </p:cNvSpPr>
          <p:nvPr>
            <p:ph type="body" sz="quarter" idx="11" hasCustomPrompt="1"/>
          </p:nvPr>
        </p:nvSpPr>
        <p:spPr>
          <a:xfrm>
            <a:off x="1" y="2045495"/>
            <a:ext cx="9144000" cy="422672"/>
          </a:xfrm>
        </p:spPr>
        <p:txBody>
          <a:bodyPr anchor="ctr"/>
          <a:lstStyle>
            <a:lvl1pPr marL="0" indent="0" algn="ctr">
              <a:buFontTx/>
              <a:buNone/>
              <a:defRPr sz="1350" b="1">
                <a:solidFill>
                  <a:schemeClr val="bg2"/>
                </a:solidFill>
              </a:defRPr>
            </a:lvl1pPr>
            <a:lvl2pPr marL="342900" indent="0" algn="ctr">
              <a:buFontTx/>
              <a:buNone/>
              <a:defRPr b="1">
                <a:solidFill>
                  <a:schemeClr val="bg2"/>
                </a:solidFill>
              </a:defRPr>
            </a:lvl2pPr>
            <a:lvl3pPr marL="685800" indent="0" algn="ctr">
              <a:buFontTx/>
              <a:buNone/>
              <a:defRPr b="1">
                <a:solidFill>
                  <a:schemeClr val="bg2"/>
                </a:solidFill>
              </a:defRPr>
            </a:lvl3pPr>
            <a:lvl4pPr marL="1028700" indent="0" algn="ctr">
              <a:buFontTx/>
              <a:buNone/>
              <a:defRPr b="1">
                <a:solidFill>
                  <a:schemeClr val="bg2"/>
                </a:solidFill>
              </a:defRPr>
            </a:lvl4pPr>
            <a:lvl5pPr marL="1371600" indent="0" algn="ctr">
              <a:buFontTx/>
              <a:buNone/>
              <a:defRPr b="1">
                <a:solidFill>
                  <a:schemeClr val="bg2"/>
                </a:solidFill>
              </a:defRPr>
            </a:lvl5pPr>
          </a:lstStyle>
          <a:p>
            <a:pPr lvl="0"/>
            <a:r>
              <a:rPr lang="en-US" dirty="0"/>
              <a:t>Edit Divider Title</a:t>
            </a:r>
          </a:p>
        </p:txBody>
      </p:sp>
    </p:spTree>
    <p:extLst>
      <p:ext uri="{BB962C8B-B14F-4D97-AF65-F5344CB8AC3E}">
        <p14:creationId xmlns:p14="http://schemas.microsoft.com/office/powerpoint/2010/main" val="187782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405115" y="659757"/>
            <a:ext cx="8345347" cy="20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CC92D463-C448-4743-B75E-F05A5B05322B}"/>
              </a:ext>
            </a:extLst>
          </p:cNvPr>
          <p:cNvSpPr/>
          <p:nvPr userDrawn="1"/>
        </p:nvSpPr>
        <p:spPr>
          <a:xfrm>
            <a:off x="419101" y="314325"/>
            <a:ext cx="8331360" cy="4229100"/>
          </a:xfrm>
          <a:prstGeom prst="roundRect">
            <a:avLst>
              <a:gd name="adj" fmla="val 1185"/>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E438226E-BA9B-C24B-B1B1-7E9B2C5E77C2}"/>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3" name="Text Placeholder 2"/>
          <p:cNvSpPr>
            <a:spLocks noGrp="1"/>
          </p:cNvSpPr>
          <p:nvPr>
            <p:ph type="body" sz="quarter" idx="11" hasCustomPrompt="1"/>
          </p:nvPr>
        </p:nvSpPr>
        <p:spPr>
          <a:xfrm>
            <a:off x="-53974" y="2244970"/>
            <a:ext cx="9197975" cy="358421"/>
          </a:xfrm>
        </p:spPr>
        <p:txBody>
          <a:bodyPr anchor="ctr"/>
          <a:lstStyle>
            <a:lvl1pPr marL="0" indent="0" algn="ctr">
              <a:buFontTx/>
              <a:buNone/>
              <a:defRPr sz="1350" b="1">
                <a:solidFill>
                  <a:schemeClr val="bg2"/>
                </a:solidFill>
              </a:defRPr>
            </a:lvl1pPr>
            <a:lvl2pPr marL="342900" indent="0" algn="ctr">
              <a:buFontTx/>
              <a:buNone/>
              <a:defRPr b="1">
                <a:solidFill>
                  <a:schemeClr val="bg2"/>
                </a:solidFill>
              </a:defRPr>
            </a:lvl2pPr>
            <a:lvl3pPr marL="685800" indent="0" algn="ctr">
              <a:buFontTx/>
              <a:buNone/>
              <a:defRPr b="1">
                <a:solidFill>
                  <a:schemeClr val="bg2"/>
                </a:solidFill>
              </a:defRPr>
            </a:lvl3pPr>
            <a:lvl4pPr marL="1028700" indent="0" algn="ctr">
              <a:buFontTx/>
              <a:buNone/>
              <a:defRPr b="1">
                <a:solidFill>
                  <a:schemeClr val="bg2"/>
                </a:solidFill>
              </a:defRPr>
            </a:lvl4pPr>
            <a:lvl5pPr marL="1371600" indent="0" algn="ctr">
              <a:buFontTx/>
              <a:buNone/>
              <a:defRPr b="1">
                <a:solidFill>
                  <a:schemeClr val="bg2"/>
                </a:solidFill>
              </a:defRPr>
            </a:lvl5pPr>
          </a:lstStyle>
          <a:p>
            <a:pPr lvl="0"/>
            <a:r>
              <a:rPr lang="en-US" dirty="0"/>
              <a:t>Edit Divider Title</a:t>
            </a:r>
          </a:p>
        </p:txBody>
      </p:sp>
    </p:spTree>
    <p:extLst>
      <p:ext uri="{BB962C8B-B14F-4D97-AF65-F5344CB8AC3E}">
        <p14:creationId xmlns:p14="http://schemas.microsoft.com/office/powerpoint/2010/main" val="1980918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405115" y="659757"/>
            <a:ext cx="8345347" cy="20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5">
            <a:extLst>
              <a:ext uri="{FF2B5EF4-FFF2-40B4-BE49-F238E27FC236}">
                <a16:creationId xmlns:a16="http://schemas.microsoft.com/office/drawing/2014/main" id="{7F3B644E-6D6B-F14C-8CE8-FB494A8CC38A}"/>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
        <p:nvSpPr>
          <p:cNvPr id="2" name="Rectangle 1">
            <a:extLst>
              <a:ext uri="{FF2B5EF4-FFF2-40B4-BE49-F238E27FC236}">
                <a16:creationId xmlns:a16="http://schemas.microsoft.com/office/drawing/2014/main" id="{417F05A9-624C-E14D-AE41-F62859389803}"/>
              </a:ext>
            </a:extLst>
          </p:cNvPr>
          <p:cNvSpPr/>
          <p:nvPr userDrawn="1"/>
        </p:nvSpPr>
        <p:spPr>
          <a:xfrm>
            <a:off x="405114" y="750771"/>
            <a:ext cx="8419836" cy="2310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86409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No Logo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1D0CCF-5DE1-D14C-9A89-2C0BAB967424}"/>
              </a:ext>
            </a:extLst>
          </p:cNvPr>
          <p:cNvSpPr/>
          <p:nvPr userDrawn="1"/>
        </p:nvSpPr>
        <p:spPr>
          <a:xfrm>
            <a:off x="405115" y="724503"/>
            <a:ext cx="8345347" cy="208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Rectangle 1">
            <a:extLst>
              <a:ext uri="{FF2B5EF4-FFF2-40B4-BE49-F238E27FC236}">
                <a16:creationId xmlns:a16="http://schemas.microsoft.com/office/drawing/2014/main" id="{2BEB0485-627D-6B4F-983E-FF1AB0B09A9D}"/>
              </a:ext>
            </a:extLst>
          </p:cNvPr>
          <p:cNvSpPr/>
          <p:nvPr userDrawn="1"/>
        </p:nvSpPr>
        <p:spPr>
          <a:xfrm>
            <a:off x="7988969" y="4543426"/>
            <a:ext cx="761493" cy="375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Rectangle 2">
            <a:extLst>
              <a:ext uri="{FF2B5EF4-FFF2-40B4-BE49-F238E27FC236}">
                <a16:creationId xmlns:a16="http://schemas.microsoft.com/office/drawing/2014/main" id="{3CC4B051-A65B-AB43-BAB0-0BD98650C0B3}"/>
              </a:ext>
            </a:extLst>
          </p:cNvPr>
          <p:cNvSpPr/>
          <p:nvPr userDrawn="1"/>
        </p:nvSpPr>
        <p:spPr>
          <a:xfrm>
            <a:off x="405115" y="4594345"/>
            <a:ext cx="791169" cy="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27AB68F0-3EB3-0045-9C3A-4C9C8AD5005F}"/>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spTree>
    <p:extLst>
      <p:ext uri="{BB962C8B-B14F-4D97-AF65-F5344CB8AC3E}">
        <p14:creationId xmlns:p14="http://schemas.microsoft.com/office/powerpoint/2010/main" val="11990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abc-blue background.png" descr="/Users/Amanda/Desktop/DG Comm/abc powerpoint 6.16/abc-PP1-6.16-AW1/new links/abc-blue backgrou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itle 1"/>
          <p:cNvSpPr>
            <a:spLocks noGrp="1"/>
          </p:cNvSpPr>
          <p:nvPr>
            <p:ph type="title"/>
          </p:nvPr>
        </p:nvSpPr>
        <p:spPr>
          <a:xfrm>
            <a:off x="457201" y="283394"/>
            <a:ext cx="8229600" cy="857250"/>
          </a:xfrm>
        </p:spPr>
        <p:txBody>
          <a:bodyPr/>
          <a:lstStyle/>
          <a:p>
            <a:r>
              <a:rPr lang="en-US" dirty="0"/>
              <a:t>Click to edit Master title style</a:t>
            </a:r>
          </a:p>
        </p:txBody>
      </p:sp>
      <p:sp>
        <p:nvSpPr>
          <p:cNvPr id="9" name="Content Placeholder 2"/>
          <p:cNvSpPr>
            <a:spLocks noGrp="1"/>
          </p:cNvSpPr>
          <p:nvPr>
            <p:ph idx="1"/>
          </p:nvPr>
        </p:nvSpPr>
        <p:spPr>
          <a:xfrm>
            <a:off x="457201" y="1303408"/>
            <a:ext cx="8229600" cy="3394472"/>
          </a:xfrm>
        </p:spPr>
        <p:txBody>
          <a:bodyPr/>
          <a:lstStyle>
            <a:lvl3pPr marL="228600">
              <a:defRPr>
                <a:solidFill>
                  <a:schemeClr val="tx1"/>
                </a:solidFill>
              </a:defRPr>
            </a:lvl3pPr>
            <a:lvl4pPr marL="457200" indent="-228600">
              <a:defRPr>
                <a:solidFill>
                  <a:srgbClr val="747474"/>
                </a:solidFill>
              </a:defRPr>
            </a:lvl4pPr>
            <a:lvl5pPr marL="685800" indent="-228600">
              <a:defRPr>
                <a:solidFill>
                  <a:srgbClr val="7474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abettercity 1 cmky orange with yellow.png" descr="/Users/Amanda/Desktop/DG Comm/abc powerpoint 6.16/abc-PP1-6.16-AW1/new links/abettercity 1 cmky orange with yellow.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8308468" y="4316555"/>
            <a:ext cx="556132" cy="556132"/>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abc-yellow background bridge.png" descr="/Users/Amanda/Desktop/DG Comm/abc powerpoint 6.16/abc-PP1-6.16-AW1/new links/abc-yellow background bridg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itle 1"/>
          <p:cNvSpPr>
            <a:spLocks noGrp="1"/>
          </p:cNvSpPr>
          <p:nvPr>
            <p:ph type="title"/>
          </p:nvPr>
        </p:nvSpPr>
        <p:spPr>
          <a:xfrm>
            <a:off x="457201" y="253576"/>
            <a:ext cx="8229600" cy="857250"/>
          </a:xfrm>
        </p:spPr>
        <p:txBody>
          <a:bodyPr/>
          <a:lstStyle>
            <a:lvl1pPr>
              <a:defRPr/>
            </a:lvl1pPr>
          </a:lstStyle>
          <a:p>
            <a:r>
              <a:rPr lang="en-US" dirty="0"/>
              <a:t>Click to edit Master title style</a:t>
            </a:r>
          </a:p>
        </p:txBody>
      </p:sp>
      <p:sp>
        <p:nvSpPr>
          <p:cNvPr id="9" name="Content Placeholder 2"/>
          <p:cNvSpPr>
            <a:spLocks noGrp="1"/>
          </p:cNvSpPr>
          <p:nvPr>
            <p:ph idx="1"/>
          </p:nvPr>
        </p:nvSpPr>
        <p:spPr>
          <a:xfrm>
            <a:off x="457201" y="1287505"/>
            <a:ext cx="8229600" cy="3116404"/>
          </a:xfrm>
        </p:spPr>
        <p:txBody>
          <a:bodyPr/>
          <a:lstStyle>
            <a:lvl3pPr marL="228600">
              <a:defRPr>
                <a:solidFill>
                  <a:schemeClr val="tx1"/>
                </a:solidFill>
              </a:defRPr>
            </a:lvl3pPr>
            <a:lvl4pPr marL="457200" indent="-228600">
              <a:defRPr>
                <a:solidFill>
                  <a:srgbClr val="747474"/>
                </a:solidFill>
              </a:defRPr>
            </a:lvl4pPr>
            <a:lvl5pPr marL="685800" indent="-228600">
              <a:defRPr>
                <a:solidFill>
                  <a:srgbClr val="7474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2" hasCustomPrompt="1"/>
          </p:nvPr>
        </p:nvSpPr>
        <p:spPr>
          <a:xfrm>
            <a:off x="457200" y="4629151"/>
            <a:ext cx="5816600" cy="425449"/>
          </a:xfrm>
        </p:spPr>
        <p:txBody>
          <a:bodyPr>
            <a:normAutofit/>
          </a:bodyPr>
          <a:lstStyle>
            <a:lvl1pPr marL="0" indent="0">
              <a:buNone/>
              <a:defRPr sz="1200" baseline="0">
                <a:latin typeface="Akkurat Pro"/>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Source</a:t>
            </a:r>
          </a:p>
        </p:txBody>
      </p:sp>
      <p:pic>
        <p:nvPicPr>
          <p:cNvPr id="14" name="abettercity 1 cmky dark blue.png" descr="/Users/Amanda/Desktop/DG Comm/abc powerpoint 6.16/abc-PP1-6.16-AW1/new links/abettercity 1 cmky dark blue.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8308470" y="4316555"/>
            <a:ext cx="556130" cy="556130"/>
          </a:xfrm>
          <a:prstGeom prst="rect">
            <a:avLst/>
          </a:prstGeom>
        </p:spPr>
      </p:pic>
    </p:spTree>
    <p:extLst>
      <p:ext uri="{BB962C8B-B14F-4D97-AF65-F5344CB8AC3E}">
        <p14:creationId xmlns:p14="http://schemas.microsoft.com/office/powerpoint/2010/main" val="48588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abc-yellow background.png" descr="/Users/Amanda/Desktop/DG Comm/abc powerpoint 6.16/abc-PP1-6.16-AW1/new links/abc-yellow background.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pic>
        <p:nvPicPr>
          <p:cNvPr id="9" name="abettercity 1 cmky dark blue.png" descr="/Users/Amanda/Desktop/DG Comm/abc powerpoint 6.16/abc-PP1-6.16-AW1/new links/abettercity 1 cmky dark blue.png"/>
          <p:cNvPicPr>
            <a:picLocks noChangeAspect="1"/>
          </p:cNvPicPr>
          <p:nvPr userDrawn="1"/>
        </p:nvPicPr>
        <p:blipFill>
          <a:blip r:embed="rId4" r:link="rId5">
            <a:extLst>
              <a:ext uri="{28A0092B-C50C-407E-A947-70E740481C1C}">
                <a14:useLocalDpi xmlns:a14="http://schemas.microsoft.com/office/drawing/2010/main" val="0"/>
              </a:ext>
            </a:extLst>
          </a:blip>
          <a:stretch>
            <a:fillRect/>
          </a:stretch>
        </p:blipFill>
        <p:spPr>
          <a:xfrm>
            <a:off x="8308470" y="4316555"/>
            <a:ext cx="556130" cy="556130"/>
          </a:xfrm>
          <a:prstGeom prst="rect">
            <a:avLst/>
          </a:prstGeom>
        </p:spPr>
      </p:pic>
      <p:sp>
        <p:nvSpPr>
          <p:cNvPr id="4" name="Title 1"/>
          <p:cNvSpPr>
            <a:spLocks noGrp="1"/>
          </p:cNvSpPr>
          <p:nvPr>
            <p:ph type="title"/>
          </p:nvPr>
        </p:nvSpPr>
        <p:spPr>
          <a:xfrm>
            <a:off x="457200" y="274745"/>
            <a:ext cx="8229600" cy="857250"/>
          </a:xfrm>
        </p:spPr>
        <p:txBody>
          <a:bodyPr/>
          <a:lstStyle/>
          <a:p>
            <a:r>
              <a:rPr lang="en-US" dirty="0"/>
              <a:t>Click to edit Master title style</a:t>
            </a:r>
          </a:p>
        </p:txBody>
      </p:sp>
      <p:sp>
        <p:nvSpPr>
          <p:cNvPr id="5" name="Content Placeholder 2"/>
          <p:cNvSpPr>
            <a:spLocks noGrp="1"/>
          </p:cNvSpPr>
          <p:nvPr>
            <p:ph idx="1"/>
          </p:nvPr>
        </p:nvSpPr>
        <p:spPr>
          <a:xfrm>
            <a:off x="457200" y="1284819"/>
            <a:ext cx="8229600" cy="3394472"/>
          </a:xfrm>
        </p:spPr>
        <p:txBody>
          <a:bodyPr/>
          <a:lstStyle>
            <a:lvl3pPr marL="228600">
              <a:defRPr>
                <a:solidFill>
                  <a:schemeClr val="tx1"/>
                </a:solidFill>
              </a:defRPr>
            </a:lvl3pPr>
            <a:lvl4pPr marL="457200" indent="-228600">
              <a:defRPr>
                <a:solidFill>
                  <a:srgbClr val="747474"/>
                </a:solidFill>
              </a:defRPr>
            </a:lvl4pPr>
            <a:lvl5pPr marL="685800" indent="-228600">
              <a:defRPr>
                <a:solidFill>
                  <a:srgbClr val="7474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5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descr="abc-gray 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abettercity 1 cmky red orange.png" descr="/Users/Amanda/Desktop/DG Comm/abc powerpoint 6.16/abc-PP1-6.16-AW1/new links/abettercity 1 cmky red orange.pn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8308470" y="4316555"/>
            <a:ext cx="556130" cy="556130"/>
          </a:xfrm>
          <a:prstGeom prst="rect">
            <a:avLst/>
          </a:prstGeom>
        </p:spPr>
      </p:pic>
      <p:sp>
        <p:nvSpPr>
          <p:cNvPr id="4" name="Title 1"/>
          <p:cNvSpPr>
            <a:spLocks noGrp="1"/>
          </p:cNvSpPr>
          <p:nvPr>
            <p:ph type="title"/>
          </p:nvPr>
        </p:nvSpPr>
        <p:spPr>
          <a:xfrm>
            <a:off x="457200" y="267306"/>
            <a:ext cx="8229600" cy="857250"/>
          </a:xfrm>
        </p:spPr>
        <p:txBody>
          <a:bodyPr/>
          <a:lstStyle/>
          <a:p>
            <a:r>
              <a:rPr lang="en-US" dirty="0"/>
              <a:t>Click to edit Master title style</a:t>
            </a:r>
          </a:p>
        </p:txBody>
      </p:sp>
      <p:sp>
        <p:nvSpPr>
          <p:cNvPr id="5" name="Content Placeholder 2"/>
          <p:cNvSpPr>
            <a:spLocks noGrp="1"/>
          </p:cNvSpPr>
          <p:nvPr>
            <p:ph idx="1"/>
          </p:nvPr>
        </p:nvSpPr>
        <p:spPr>
          <a:xfrm>
            <a:off x="457200" y="1303515"/>
            <a:ext cx="8229600" cy="3394472"/>
          </a:xfrm>
        </p:spPr>
        <p:txBody>
          <a:bodyPr/>
          <a:lstStyle>
            <a:lvl3pPr marL="228600">
              <a:defRPr>
                <a:solidFill>
                  <a:schemeClr val="tx1"/>
                </a:solidFill>
              </a:defRPr>
            </a:lvl3pPr>
            <a:lvl4pPr marL="457200" indent="-228600">
              <a:defRPr>
                <a:solidFill>
                  <a:srgbClr val="747474"/>
                </a:solidFill>
              </a:defRPr>
            </a:lvl4pPr>
            <a:lvl5pPr marL="685800" indent="-228600">
              <a:defRPr>
                <a:solidFill>
                  <a:srgbClr val="7474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66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bc-gray background brid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9" name="abettercity 1 cmky red orange.png" descr="/Users/Amanda/Desktop/DG Comm/abc powerpoint 6.16/abc-PP1-6.16-AW1/new links/abettercity 1 cmky red orange.png"/>
          <p:cNvPicPr>
            <a:picLocks noChangeAspect="1"/>
          </p:cNvPicPr>
          <p:nvPr userDrawn="1"/>
        </p:nvPicPr>
        <p:blipFill>
          <a:blip r:embed="rId3" r:link="rId4">
            <a:extLst>
              <a:ext uri="{28A0092B-C50C-407E-A947-70E740481C1C}">
                <a14:useLocalDpi xmlns:a14="http://schemas.microsoft.com/office/drawing/2010/main" val="0"/>
              </a:ext>
            </a:extLst>
          </a:blip>
          <a:stretch>
            <a:fillRect/>
          </a:stretch>
        </p:blipFill>
        <p:spPr>
          <a:xfrm>
            <a:off x="8308470" y="4316555"/>
            <a:ext cx="556130" cy="556130"/>
          </a:xfrm>
          <a:prstGeom prst="rect">
            <a:avLst/>
          </a:prstGeom>
        </p:spPr>
      </p:pic>
      <p:sp>
        <p:nvSpPr>
          <p:cNvPr id="4" name="Title 1"/>
          <p:cNvSpPr>
            <a:spLocks noGrp="1"/>
          </p:cNvSpPr>
          <p:nvPr>
            <p:ph type="title"/>
          </p:nvPr>
        </p:nvSpPr>
        <p:spPr>
          <a:xfrm>
            <a:off x="457201" y="243453"/>
            <a:ext cx="8229600" cy="857250"/>
          </a:xfrm>
        </p:spPr>
        <p:txBody>
          <a:bodyPr/>
          <a:lstStyle/>
          <a:p>
            <a:r>
              <a:rPr lang="en-US" dirty="0"/>
              <a:t>Click to edit Master title style</a:t>
            </a:r>
          </a:p>
        </p:txBody>
      </p:sp>
      <p:sp>
        <p:nvSpPr>
          <p:cNvPr id="5" name="Content Placeholder 2"/>
          <p:cNvSpPr>
            <a:spLocks noGrp="1"/>
          </p:cNvSpPr>
          <p:nvPr>
            <p:ph idx="1"/>
          </p:nvPr>
        </p:nvSpPr>
        <p:spPr>
          <a:xfrm>
            <a:off x="457201" y="1269430"/>
            <a:ext cx="8229600" cy="3394472"/>
          </a:xfrm>
        </p:spPr>
        <p:txBody>
          <a:bodyPr/>
          <a:lstStyle>
            <a:lvl3pPr marL="228600">
              <a:defRPr>
                <a:solidFill>
                  <a:schemeClr val="tx1"/>
                </a:solidFill>
              </a:defRPr>
            </a:lvl3pPr>
            <a:lvl4pPr marL="457200" indent="-228600">
              <a:defRPr>
                <a:solidFill>
                  <a:srgbClr val="747474"/>
                </a:solidFill>
              </a:defRPr>
            </a:lvl4pPr>
            <a:lvl5pPr marL="685800" indent="-228600">
              <a:defRPr>
                <a:solidFill>
                  <a:srgbClr val="7474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987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bc-PP b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p:nvPr>
        </p:nvSpPr>
        <p:spPr>
          <a:xfrm>
            <a:off x="0" y="3076179"/>
            <a:ext cx="9144000" cy="683021"/>
          </a:xfrm>
        </p:spPr>
        <p:txBody>
          <a:bodyPr>
            <a:normAutofit/>
          </a:bodyPr>
          <a:lstStyle>
            <a:lvl1pPr algn="ctr">
              <a:defRPr sz="2800" b="1" i="0" cap="none">
                <a:solidFill>
                  <a:srgbClr val="006DA2"/>
                </a:solidFill>
                <a:latin typeface="Akkurat Pro"/>
                <a:cs typeface="Akkurat bold"/>
              </a:defRPr>
            </a:lvl1pPr>
          </a:lstStyle>
          <a:p>
            <a:r>
              <a:rPr lang="en-US" dirty="0"/>
              <a:t>Click to edit Master title style</a:t>
            </a:r>
          </a:p>
        </p:txBody>
      </p:sp>
      <p:sp>
        <p:nvSpPr>
          <p:cNvPr id="5" name="Text Placeholder 2"/>
          <p:cNvSpPr>
            <a:spLocks noGrp="1"/>
          </p:cNvSpPr>
          <p:nvPr>
            <p:ph type="body" idx="1"/>
          </p:nvPr>
        </p:nvSpPr>
        <p:spPr>
          <a:xfrm>
            <a:off x="0" y="3488135"/>
            <a:ext cx="9144000" cy="479822"/>
          </a:xfrm>
        </p:spPr>
        <p:txBody>
          <a:bodyPr anchor="b">
            <a:normAutofit/>
          </a:bodyPr>
          <a:lstStyle>
            <a:lvl1pPr marL="0" indent="0" algn="ctr">
              <a:buNone/>
              <a:defRPr sz="1900" b="0" i="0">
                <a:solidFill>
                  <a:schemeClr val="bg1">
                    <a:lumMod val="65000"/>
                  </a:schemeClr>
                </a:solidFill>
                <a:latin typeface="Akkurat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6059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68C2560D-EC28-3B41-86E8-18F1CE0113B4}" type="datetimeFigureOut">
              <a:rPr lang="en-US" smtClean="0"/>
              <a:t>3/21/2024</a:t>
            </a:fld>
            <a:endParaRPr lang="en-US" dirty="0"/>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67" r:id="rId4"/>
    <p:sldLayoutId id="2147493468" r:id="rId5"/>
    <p:sldLayoutId id="2147493469" r:id="rId6"/>
    <p:sldLayoutId id="2147493470" r:id="rId7"/>
    <p:sldLayoutId id="2147493459" r:id="rId8"/>
    <p:sldLayoutId id="2147493460" r:id="rId9"/>
    <p:sldLayoutId id="2147493461" r:id="rId10"/>
    <p:sldLayoutId id="2147493462" r:id="rId11"/>
    <p:sldLayoutId id="2147493463" r:id="rId12"/>
    <p:sldLayoutId id="2147493464" r:id="rId13"/>
    <p:sldLayoutId id="2147493465" r:id="rId14"/>
    <p:sldLayoutId id="2147493466" r:id="rId15"/>
  </p:sldLayoutIdLst>
  <p:txStyles>
    <p:titleStyle>
      <a:lvl1pPr algn="l" defTabSz="457200" rtl="0" eaLnBrk="1" latinLnBrk="0" hangingPunct="1">
        <a:spcBef>
          <a:spcPct val="0"/>
        </a:spcBef>
        <a:buNone/>
        <a:defRPr sz="4800" kern="1200" cap="all">
          <a:solidFill>
            <a:schemeClr val="tx1"/>
          </a:solidFill>
          <a:latin typeface="Knockout-HTF49-Liteweight"/>
          <a:ea typeface="+mj-ea"/>
          <a:cs typeface="Knockout-HTF30-JuniorWelterwt"/>
        </a:defRPr>
      </a:lvl1pPr>
    </p:titleStyle>
    <p:bodyStyle>
      <a:lvl1pPr marL="0" indent="0" algn="l" defTabSz="457200" rtl="0" eaLnBrk="1" latinLnBrk="0" hangingPunct="1">
        <a:spcBef>
          <a:spcPct val="20000"/>
        </a:spcBef>
        <a:buFontTx/>
        <a:buNone/>
        <a:defRPr sz="3600" b="0" i="0" kern="1200">
          <a:solidFill>
            <a:schemeClr val="tx1"/>
          </a:solidFill>
          <a:latin typeface="Akkurat Pro Bold"/>
          <a:ea typeface="+mn-ea"/>
          <a:cs typeface="Akkurat Pro Bold"/>
        </a:defRPr>
      </a:lvl1pPr>
      <a:lvl2pPr marL="0" indent="0" algn="l" defTabSz="457200" rtl="0" eaLnBrk="1" latinLnBrk="0" hangingPunct="1">
        <a:lnSpc>
          <a:spcPct val="150000"/>
        </a:lnSpc>
        <a:spcBef>
          <a:spcPct val="20000"/>
        </a:spcBef>
        <a:buFontTx/>
        <a:buNone/>
        <a:defRPr sz="2000" b="0" i="0" kern="1200" cap="all">
          <a:solidFill>
            <a:schemeClr val="tx1"/>
          </a:solidFill>
          <a:latin typeface="Akkurat Pro Bold"/>
          <a:ea typeface="+mn-ea"/>
          <a:cs typeface="Akkurat Pro Bold"/>
        </a:defRPr>
      </a:lvl2pPr>
      <a:lvl3pPr marL="0" indent="-274320" algn="l" defTabSz="457200" rtl="0" eaLnBrk="1" latinLnBrk="0" hangingPunct="1">
        <a:spcBef>
          <a:spcPts val="1032"/>
        </a:spcBef>
        <a:buFont typeface="Arial"/>
        <a:buChar char="•"/>
        <a:defRPr sz="1800" b="0" i="0" kern="1200">
          <a:solidFill>
            <a:schemeClr val="tx1"/>
          </a:solidFill>
          <a:latin typeface="Akkurat Pro Bold"/>
          <a:ea typeface="+mn-ea"/>
          <a:cs typeface="Akkurat Pro Bold"/>
        </a:defRPr>
      </a:lvl3pPr>
      <a:lvl4pPr marL="502920" indent="-228600" algn="l" defTabSz="457200" rtl="0" eaLnBrk="1" latinLnBrk="0" hangingPunct="1">
        <a:spcBef>
          <a:spcPts val="1032"/>
        </a:spcBef>
        <a:buFont typeface="Arial"/>
        <a:buChar char="–"/>
        <a:defRPr sz="1800" b="0" i="0" kern="1200">
          <a:solidFill>
            <a:srgbClr val="747474"/>
          </a:solidFill>
          <a:latin typeface="Akkurat Pro Bold"/>
          <a:ea typeface="+mn-ea"/>
          <a:cs typeface="Akkurat Pro Bold"/>
        </a:defRPr>
      </a:lvl4pPr>
      <a:lvl5pPr marL="2057400" indent="-228600" algn="l" defTabSz="457200" rtl="0" eaLnBrk="1" latinLnBrk="0" hangingPunct="1">
        <a:spcBef>
          <a:spcPct val="20000"/>
        </a:spcBef>
        <a:buFont typeface="Arial"/>
        <a:buChar char="»"/>
        <a:defRPr sz="1800" b="0" i="0" kern="1200">
          <a:solidFill>
            <a:schemeClr val="tx1"/>
          </a:solidFill>
          <a:latin typeface="Akkurat Pro Bold"/>
          <a:ea typeface="+mn-ea"/>
          <a:cs typeface="Akkurat Pro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9113" y="269404"/>
            <a:ext cx="8151961" cy="52112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914400" y="1328738"/>
            <a:ext cx="7600950" cy="320281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Google Shape;83;p16">
            <a:extLst>
              <a:ext uri="{FF2B5EF4-FFF2-40B4-BE49-F238E27FC236}">
                <a16:creationId xmlns:a16="http://schemas.microsoft.com/office/drawing/2014/main" id="{8BBD909B-D5A7-ED4D-86C2-B19200AF3116}"/>
              </a:ext>
            </a:extLst>
          </p:cNvPr>
          <p:cNvCxnSpPr>
            <a:cxnSpLocks/>
          </p:cNvCxnSpPr>
          <p:nvPr userDrawn="1"/>
        </p:nvCxnSpPr>
        <p:spPr>
          <a:xfrm>
            <a:off x="419112" y="863529"/>
            <a:ext cx="8305788" cy="0"/>
          </a:xfrm>
          <a:prstGeom prst="straightConnector1">
            <a:avLst/>
          </a:prstGeom>
          <a:noFill/>
          <a:ln w="28575" cap="flat" cmpd="sng">
            <a:solidFill>
              <a:srgbClr val="87A5D4"/>
            </a:solidFill>
            <a:prstDash val="solid"/>
            <a:round/>
            <a:headEnd type="none" w="med" len="med"/>
            <a:tailEnd type="none" w="med" len="med"/>
          </a:ln>
        </p:spPr>
      </p:cxnSp>
      <p:pic>
        <p:nvPicPr>
          <p:cNvPr id="9" name="Google Shape;77;p16">
            <a:extLst>
              <a:ext uri="{FF2B5EF4-FFF2-40B4-BE49-F238E27FC236}">
                <a16:creationId xmlns:a16="http://schemas.microsoft.com/office/drawing/2014/main" id="{3F4F1E5A-B154-1742-9975-2B7AA803C163}"/>
              </a:ext>
            </a:extLst>
          </p:cNvPr>
          <p:cNvPicPr preferRelativeResize="0"/>
          <p:nvPr userDrawn="1"/>
        </p:nvPicPr>
        <p:blipFill>
          <a:blip r:embed="rId13" cstate="print">
            <a:alphaModFix/>
            <a:extLst>
              <a:ext uri="{28A0092B-C50C-407E-A947-70E740481C1C}">
                <a14:useLocalDpi xmlns:a14="http://schemas.microsoft.com/office/drawing/2010/main"/>
              </a:ext>
            </a:extLst>
          </a:blip>
          <a:stretch>
            <a:fillRect/>
          </a:stretch>
        </p:blipFill>
        <p:spPr>
          <a:xfrm>
            <a:off x="419100" y="4677567"/>
            <a:ext cx="480060" cy="237333"/>
          </a:xfrm>
          <a:prstGeom prst="rect">
            <a:avLst/>
          </a:prstGeom>
          <a:noFill/>
          <a:ln>
            <a:noFill/>
          </a:ln>
        </p:spPr>
      </p:pic>
      <p:sp>
        <p:nvSpPr>
          <p:cNvPr id="6" name="Slide Number Placeholder 5">
            <a:extLst>
              <a:ext uri="{FF2B5EF4-FFF2-40B4-BE49-F238E27FC236}">
                <a16:creationId xmlns:a16="http://schemas.microsoft.com/office/drawing/2014/main" id="{4BAAAE9D-99A4-DA43-91F3-060104BB05C6}"/>
              </a:ext>
            </a:extLst>
          </p:cNvPr>
          <p:cNvSpPr>
            <a:spLocks noGrp="1"/>
          </p:cNvSpPr>
          <p:nvPr>
            <p:ph type="sldNum" sz="quarter" idx="4"/>
          </p:nvPr>
        </p:nvSpPr>
        <p:spPr>
          <a:xfrm>
            <a:off x="6767550" y="4767264"/>
            <a:ext cx="2057400" cy="273844"/>
          </a:xfrm>
          <a:prstGeom prst="rect">
            <a:avLst/>
          </a:prstGeom>
        </p:spPr>
        <p:txBody>
          <a:bodyPr vert="horz" lIns="91440" tIns="45720" rIns="91440" bIns="45720" rtlCol="0" anchor="ctr"/>
          <a:lstStyle>
            <a:lvl1pPr algn="r">
              <a:defRPr sz="825">
                <a:solidFill>
                  <a:srgbClr val="87A5D4"/>
                </a:solidFill>
              </a:defRPr>
            </a:lvl1pPr>
          </a:lstStyle>
          <a:p>
            <a:fld id="{379DC60E-C89D-364C-9458-B4772A51192D}" type="slidenum">
              <a:rPr lang="en-US" smtClean="0"/>
              <a:pPr/>
              <a:t>‹#›</a:t>
            </a:fld>
            <a:endParaRPr lang="en-US" dirty="0"/>
          </a:p>
        </p:txBody>
      </p:sp>
      <p:grpSp>
        <p:nvGrpSpPr>
          <p:cNvPr id="8" name="Group 7">
            <a:extLst>
              <a:ext uri="{FF2B5EF4-FFF2-40B4-BE49-F238E27FC236}">
                <a16:creationId xmlns:a16="http://schemas.microsoft.com/office/drawing/2014/main" id="{0C1D1EB2-F15C-8149-947D-A6195D5FE6C7}"/>
              </a:ext>
            </a:extLst>
          </p:cNvPr>
          <p:cNvGrpSpPr/>
          <p:nvPr userDrawn="1"/>
        </p:nvGrpSpPr>
        <p:grpSpPr>
          <a:xfrm>
            <a:off x="-1294543" y="3724261"/>
            <a:ext cx="174660" cy="1419239"/>
            <a:chOff x="-1300396" y="1705190"/>
            <a:chExt cx="396657" cy="4269510"/>
          </a:xfrm>
        </p:grpSpPr>
        <p:sp>
          <p:nvSpPr>
            <p:cNvPr id="10" name="Rectangle 9">
              <a:extLst>
                <a:ext uri="{FF2B5EF4-FFF2-40B4-BE49-F238E27FC236}">
                  <a16:creationId xmlns:a16="http://schemas.microsoft.com/office/drawing/2014/main" id="{C23D59C9-17B9-EE44-8CED-86CDEE4EB0A7}"/>
                </a:ext>
              </a:extLst>
            </p:cNvPr>
            <p:cNvSpPr/>
            <p:nvPr/>
          </p:nvSpPr>
          <p:spPr>
            <a:xfrm>
              <a:off x="-1300396" y="3364985"/>
              <a:ext cx="396657" cy="396657"/>
            </a:xfrm>
            <a:prstGeom prst="rect">
              <a:avLst/>
            </a:prstGeom>
            <a:solidFill>
              <a:srgbClr val="F166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1" name="Rectangle 10">
              <a:extLst>
                <a:ext uri="{FF2B5EF4-FFF2-40B4-BE49-F238E27FC236}">
                  <a16:creationId xmlns:a16="http://schemas.microsoft.com/office/drawing/2014/main" id="{6B21B856-368A-F14B-97FB-7C9CFABF990D}"/>
                </a:ext>
              </a:extLst>
            </p:cNvPr>
            <p:cNvSpPr/>
            <p:nvPr/>
          </p:nvSpPr>
          <p:spPr>
            <a:xfrm>
              <a:off x="-1300396" y="3918250"/>
              <a:ext cx="396657" cy="396657"/>
            </a:xfrm>
            <a:prstGeom prst="rect">
              <a:avLst/>
            </a:prstGeom>
            <a:solidFill>
              <a:srgbClr val="E79F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2" name="Rectangle 11">
              <a:extLst>
                <a:ext uri="{FF2B5EF4-FFF2-40B4-BE49-F238E27FC236}">
                  <a16:creationId xmlns:a16="http://schemas.microsoft.com/office/drawing/2014/main" id="{9CB13C03-569F-5F41-B187-BA35545C04AE}"/>
                </a:ext>
              </a:extLst>
            </p:cNvPr>
            <p:cNvSpPr/>
            <p:nvPr/>
          </p:nvSpPr>
          <p:spPr>
            <a:xfrm>
              <a:off x="-1300396" y="4471515"/>
              <a:ext cx="396657" cy="396657"/>
            </a:xfrm>
            <a:prstGeom prst="rect">
              <a:avLst/>
            </a:prstGeom>
            <a:solidFill>
              <a:srgbClr val="6FB34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3" name="Rectangle 12">
              <a:extLst>
                <a:ext uri="{FF2B5EF4-FFF2-40B4-BE49-F238E27FC236}">
                  <a16:creationId xmlns:a16="http://schemas.microsoft.com/office/drawing/2014/main" id="{7EB4D6E1-BC3E-E44B-9024-22E5BFE54B60}"/>
                </a:ext>
              </a:extLst>
            </p:cNvPr>
            <p:cNvSpPr/>
            <p:nvPr/>
          </p:nvSpPr>
          <p:spPr>
            <a:xfrm>
              <a:off x="-1300396" y="5578043"/>
              <a:ext cx="396657" cy="396657"/>
            </a:xfrm>
            <a:prstGeom prst="rect">
              <a:avLst/>
            </a:prstGeom>
            <a:solidFill>
              <a:srgbClr val="6067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4" name="Rectangle 13">
              <a:extLst>
                <a:ext uri="{FF2B5EF4-FFF2-40B4-BE49-F238E27FC236}">
                  <a16:creationId xmlns:a16="http://schemas.microsoft.com/office/drawing/2014/main" id="{391288D9-0B9D-5041-9BAC-FD47632C3283}"/>
                </a:ext>
              </a:extLst>
            </p:cNvPr>
            <p:cNvSpPr/>
            <p:nvPr/>
          </p:nvSpPr>
          <p:spPr>
            <a:xfrm>
              <a:off x="-1300396" y="5024780"/>
              <a:ext cx="396657" cy="396657"/>
            </a:xfrm>
            <a:prstGeom prst="rect">
              <a:avLst/>
            </a:prstGeom>
            <a:solidFill>
              <a:srgbClr val="009A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5" name="Rectangle 14">
              <a:extLst>
                <a:ext uri="{FF2B5EF4-FFF2-40B4-BE49-F238E27FC236}">
                  <a16:creationId xmlns:a16="http://schemas.microsoft.com/office/drawing/2014/main" id="{5654E8D6-CDBF-4B4B-94F8-B9331A25C670}"/>
                </a:ext>
              </a:extLst>
            </p:cNvPr>
            <p:cNvSpPr/>
            <p:nvPr/>
          </p:nvSpPr>
          <p:spPr>
            <a:xfrm>
              <a:off x="-1300396" y="2811720"/>
              <a:ext cx="396657" cy="396657"/>
            </a:xfrm>
            <a:prstGeom prst="rect">
              <a:avLst/>
            </a:prstGeom>
            <a:solidFill>
              <a:srgbClr val="001C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6" name="Rectangle 15">
              <a:extLst>
                <a:ext uri="{FF2B5EF4-FFF2-40B4-BE49-F238E27FC236}">
                  <a16:creationId xmlns:a16="http://schemas.microsoft.com/office/drawing/2014/main" id="{14E1E4DF-6659-E641-B252-4D7F8A5A94F9}"/>
                </a:ext>
              </a:extLst>
            </p:cNvPr>
            <p:cNvSpPr/>
            <p:nvPr/>
          </p:nvSpPr>
          <p:spPr>
            <a:xfrm>
              <a:off x="-1300396" y="1705190"/>
              <a:ext cx="396657" cy="396657"/>
            </a:xfrm>
            <a:prstGeom prst="rect">
              <a:avLst/>
            </a:prstGeom>
            <a:solidFill>
              <a:srgbClr val="006BB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sp>
          <p:nvSpPr>
            <p:cNvPr id="17" name="Rectangle 16">
              <a:extLst>
                <a:ext uri="{FF2B5EF4-FFF2-40B4-BE49-F238E27FC236}">
                  <a16:creationId xmlns:a16="http://schemas.microsoft.com/office/drawing/2014/main" id="{A147BF34-8132-1A41-BF3F-64D7EC4AC972}"/>
                </a:ext>
              </a:extLst>
            </p:cNvPr>
            <p:cNvSpPr/>
            <p:nvPr/>
          </p:nvSpPr>
          <p:spPr>
            <a:xfrm>
              <a:off x="-1300396" y="2258455"/>
              <a:ext cx="396657" cy="396657"/>
            </a:xfrm>
            <a:prstGeom prst="rect">
              <a:avLst/>
            </a:prstGeom>
            <a:solidFill>
              <a:srgbClr val="87A5D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a:endParaRPr lang="en-US" sz="1082" dirty="0"/>
            </a:p>
          </p:txBody>
        </p:sp>
      </p:grpSp>
    </p:spTree>
    <p:extLst>
      <p:ext uri="{BB962C8B-B14F-4D97-AF65-F5344CB8AC3E}">
        <p14:creationId xmlns:p14="http://schemas.microsoft.com/office/powerpoint/2010/main" val="1773972373"/>
      </p:ext>
    </p:extLst>
  </p:cSld>
  <p:clrMap bg1="lt1" tx1="dk1" bg2="lt2" tx2="dk2" accent1="accent1" accent2="accent2" accent3="accent3" accent4="accent4" accent5="accent5" accent6="accent6" hlink="hlink" folHlink="folHlink"/>
  <p:sldLayoutIdLst>
    <p:sldLayoutId id="2147493472" r:id="rId1"/>
    <p:sldLayoutId id="2147493473" r:id="rId2"/>
    <p:sldLayoutId id="2147493474" r:id="rId3"/>
    <p:sldLayoutId id="2147493475" r:id="rId4"/>
    <p:sldLayoutId id="2147493476" r:id="rId5"/>
    <p:sldLayoutId id="2147493477" r:id="rId6"/>
    <p:sldLayoutId id="2147493478" r:id="rId7"/>
    <p:sldLayoutId id="2147493479" r:id="rId8"/>
    <p:sldLayoutId id="2147493480" r:id="rId9"/>
    <p:sldLayoutId id="2147493481" r:id="rId10"/>
    <p:sldLayoutId id="2147493482" r:id="rId11"/>
  </p:sldLayoutIdLst>
  <p:hf hdr="0" ftr="0" dt="0"/>
  <p:txStyles>
    <p:titleStyle>
      <a:lvl1pPr algn="l" defTabSz="685800" rtl="0" eaLnBrk="1" fontAlgn="t" latinLnBrk="0" hangingPunct="1">
        <a:lnSpc>
          <a:spcPct val="95000"/>
        </a:lnSpc>
        <a:spcBef>
          <a:spcPct val="0"/>
        </a:spcBef>
        <a:buNone/>
        <a:defRPr sz="1800" b="1" kern="1200">
          <a:solidFill>
            <a:schemeClr val="accent1"/>
          </a:solidFill>
          <a:latin typeface="+mn-lt"/>
          <a:ea typeface="Arial Unicode MS" panose="020B0604020202020204" pitchFamily="34" charset="-128"/>
          <a:cs typeface="Arial Unicode MS" panose="020B0604020202020204" pitchFamily="34" charset="-128"/>
        </a:defRPr>
      </a:lvl1pPr>
    </p:titleStyle>
    <p:bodyStyle>
      <a:lvl1pPr marL="171450" indent="-171450" algn="l" defTabSz="685800" rtl="0" eaLnBrk="1" latinLnBrk="0" hangingPunct="1">
        <a:lnSpc>
          <a:spcPct val="90000"/>
        </a:lnSpc>
        <a:spcBef>
          <a:spcPts val="750"/>
        </a:spcBef>
        <a:buSzPct val="110000"/>
        <a:buFont typeface="Arial" panose="020B0604020202020204" pitchFamily="34" charset="0"/>
        <a:buChar char="•"/>
        <a:defRPr sz="1500" kern="1200">
          <a:solidFill>
            <a:schemeClr val="tx1"/>
          </a:solidFill>
          <a:latin typeface="+mn-lt"/>
          <a:ea typeface="Arial Unicode MS" panose="020B0604020202020204" pitchFamily="34" charset="-128"/>
          <a:cs typeface="Arial Unicode MS" panose="020B0604020202020204" pitchFamily="34" charset="-128"/>
        </a:defRPr>
      </a:lvl1pPr>
      <a:lvl2pPr marL="514350" indent="-171450" algn="l" defTabSz="685800" rtl="0" eaLnBrk="1" latinLnBrk="0" hangingPunct="1">
        <a:lnSpc>
          <a:spcPct val="90000"/>
        </a:lnSpc>
        <a:spcBef>
          <a:spcPts val="375"/>
        </a:spcBef>
        <a:buSzPct val="90000"/>
        <a:buFont typeface="Courier New" panose="02070309020205020404" pitchFamily="49" charset="0"/>
        <a:buChar char="o"/>
        <a:defRPr sz="1350" kern="1200">
          <a:solidFill>
            <a:schemeClr val="tx1"/>
          </a:solidFill>
          <a:latin typeface="+mn-lt"/>
          <a:ea typeface="Arial Unicode MS" panose="020B0604020202020204" pitchFamily="34" charset="-128"/>
          <a:cs typeface="Arial Unicode MS" panose="020B0604020202020204" pitchFamily="34" charset="-128"/>
        </a:defRPr>
      </a:lvl2pPr>
      <a:lvl3pPr marL="857250" indent="-171450" algn="l" defTabSz="685800" rtl="0" eaLnBrk="1" latinLnBrk="0" hangingPunct="1">
        <a:lnSpc>
          <a:spcPct val="90000"/>
        </a:lnSpc>
        <a:spcBef>
          <a:spcPts val="375"/>
        </a:spcBef>
        <a:buFont typeface="Wingdings" pitchFamily="2" charset="2"/>
        <a:buChar char="§"/>
        <a:defRPr sz="1200" kern="1200">
          <a:solidFill>
            <a:schemeClr val="tx1"/>
          </a:solidFill>
          <a:latin typeface="+mn-lt"/>
          <a:ea typeface="Arial Unicode MS" panose="020B0604020202020204" pitchFamily="34" charset="-128"/>
          <a:cs typeface="Arial Unicode MS" panose="020B0604020202020204" pitchFamily="34" charset="-128"/>
        </a:defRPr>
      </a:lvl3pPr>
      <a:lvl4pPr marL="1200150" indent="-171450" algn="l" defTabSz="685800" rtl="0" eaLnBrk="1" latinLnBrk="0" hangingPunct="1">
        <a:lnSpc>
          <a:spcPct val="90000"/>
        </a:lnSpc>
        <a:spcBef>
          <a:spcPts val="375"/>
        </a:spcBef>
        <a:buSzPct val="120000"/>
        <a:buFont typeface="Arial" panose="020B0604020202020204" pitchFamily="34" charset="0"/>
        <a:buChar char="•"/>
        <a:defRPr sz="1050" kern="1200">
          <a:solidFill>
            <a:schemeClr val="tx1"/>
          </a:solidFill>
          <a:latin typeface="+mn-lt"/>
          <a:ea typeface="Arial Unicode MS" panose="020B0604020202020204" pitchFamily="34" charset="-128"/>
          <a:cs typeface="Arial Unicode MS" panose="020B0604020202020204" pitchFamily="34" charset="-128"/>
        </a:defRPr>
      </a:lvl4pPr>
      <a:lvl5pPr marL="1543050" indent="-171450" algn="l" defTabSz="685800" rtl="0" eaLnBrk="1" latinLnBrk="0" hangingPunct="1">
        <a:lnSpc>
          <a:spcPct val="90000"/>
        </a:lnSpc>
        <a:spcBef>
          <a:spcPts val="375"/>
        </a:spcBef>
        <a:buSzPct val="90000"/>
        <a:buFont typeface="Courier New" panose="02070309020205020404" pitchFamily="49" charset="0"/>
        <a:buChar char="o"/>
        <a:defRPr sz="1050" kern="1200">
          <a:solidFill>
            <a:schemeClr val="tx1"/>
          </a:solidFill>
          <a:latin typeface="+mn-lt"/>
          <a:ea typeface="Arial Unicode MS" panose="020B0604020202020204" pitchFamily="34" charset="-128"/>
          <a:cs typeface="Arial Unicode MS" panose="020B0604020202020204" pitchFamily="34" charset="-128"/>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p15:clr>
            <a:srgbClr val="F26B43"/>
          </p15:clr>
        </p15:guide>
        <p15:guide id="2" pos="352">
          <p15:clr>
            <a:srgbClr val="F26B43"/>
          </p15:clr>
        </p15:guide>
        <p15:guide id="3" pos="7328">
          <p15:clr>
            <a:srgbClr val="F26B43"/>
          </p15:clr>
        </p15:guide>
        <p15:guide id="4" orient="horz" pos="264">
          <p15:clr>
            <a:srgbClr val="F26B43"/>
          </p15:clr>
        </p15:guide>
        <p15:guide id="5" orient="horz" pos="696">
          <p15:clr>
            <a:srgbClr val="F26B43"/>
          </p15:clr>
        </p15:guide>
        <p15:guide id="6" orient="horz" pos="3816">
          <p15:clr>
            <a:srgbClr val="F26B43"/>
          </p15:clr>
        </p15:guide>
        <p15:guide id="7" pos="768">
          <p15:clr>
            <a:srgbClr val="F26B43"/>
          </p15:clr>
        </p15:guide>
        <p15:guide id="8"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mbta.com/performance-metrics/speed-restrictions"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cdn.mbta.com/sites/default/files/2023-08/GM%20Report%20to%20Board%2008.24.2023%20v3.pdf"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mbta-massdot.opendata.arcgis.com/datasets/MassDOT::mbta-commuter-rail-ridership-by-service-date-and-line/explore" TargetMode="Externa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hyperlink" Target="https://mbta-massdot.opendata.arcgis.com/datasets/MassDOT::mbta-commuter-rail-ridership-by-service-date-and-line/explore" TargetMode="External"/><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massdot.app.box.com/s/21j0q5di9ewzl0abt6kdh5x8j8ok9964?sortColumn=date&amp;sortDirection=DESC" TargetMode="Externa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s://massdot.app.box.com/s/21j0q5di9ewzl0abt6kdh5x8j8ok9964?sortColumn=date&amp;sortDirection=DESC" TargetMode="Externa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mbta.com/performance-metrics/speed-restriction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c-PP2 aerial with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98" y="0"/>
            <a:ext cx="9324588" cy="5143500"/>
          </a:xfrm>
          <a:prstGeom prst="rect">
            <a:avLst/>
          </a:prstGeom>
        </p:spPr>
      </p:pic>
      <p:sp>
        <p:nvSpPr>
          <p:cNvPr id="7" name="Rectangle 6"/>
          <p:cNvSpPr/>
          <p:nvPr/>
        </p:nvSpPr>
        <p:spPr>
          <a:xfrm>
            <a:off x="0" y="3522411"/>
            <a:ext cx="5415566" cy="682541"/>
          </a:xfrm>
          <a:prstGeom prst="rect">
            <a:avLst/>
          </a:prstGeom>
          <a:solidFill>
            <a:srgbClr val="E7A614"/>
          </a:solidFill>
          <a:ln>
            <a:solidFill>
              <a:srgbClr val="E7A61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Knockout-HTF49-Liteweight" pitchFamily="50" charset="0"/>
              </a:rPr>
              <a:t>MBTA Safety, Service, Staffing</a:t>
            </a:r>
            <a:endParaRPr lang="en-US" sz="3200" dirty="0">
              <a:latin typeface="Knockout-HTF49-Liteweight" pitchFamily="50" charset="0"/>
              <a:ea typeface="HGSSoeiKakugothicUB" panose="020B0400000000000000" pitchFamily="34" charset="-128"/>
            </a:endParaRPr>
          </a:p>
        </p:txBody>
      </p:sp>
      <p:sp>
        <p:nvSpPr>
          <p:cNvPr id="9" name="Rectangle 8"/>
          <p:cNvSpPr/>
          <p:nvPr/>
        </p:nvSpPr>
        <p:spPr>
          <a:xfrm>
            <a:off x="0" y="4293251"/>
            <a:ext cx="3522372" cy="459054"/>
          </a:xfrm>
          <a:prstGeom prst="rect">
            <a:avLst/>
          </a:prstGeom>
          <a:solidFill>
            <a:srgbClr val="47C3D3"/>
          </a:solidFill>
          <a:ln>
            <a:solidFill>
              <a:srgbClr val="47C3D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Knockout-HTF49-Liteweight" pitchFamily="50" charset="0"/>
              </a:rPr>
              <a:t>2023 Year in Review</a:t>
            </a:r>
          </a:p>
        </p:txBody>
      </p:sp>
    </p:spTree>
    <p:extLst>
      <p:ext uri="{BB962C8B-B14F-4D97-AF65-F5344CB8AC3E}">
        <p14:creationId xmlns:p14="http://schemas.microsoft.com/office/powerpoint/2010/main" val="70230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497E0B7-D76A-6771-A759-46AB81D36647}"/>
              </a:ext>
            </a:extLst>
          </p:cNvPr>
          <p:cNvSpPr>
            <a:spLocks noGrp="1"/>
          </p:cNvSpPr>
          <p:nvPr>
            <p:ph type="title"/>
          </p:nvPr>
        </p:nvSpPr>
        <p:spPr>
          <a:xfrm>
            <a:off x="457200" y="274745"/>
            <a:ext cx="8229600" cy="857250"/>
          </a:xfrm>
        </p:spPr>
        <p:txBody>
          <a:bodyPr>
            <a:normAutofit fontScale="90000"/>
          </a:bodyPr>
          <a:lstStyle/>
          <a:p>
            <a:r>
              <a:rPr lang="en-US" b="1" i="1" dirty="0"/>
              <a:t>Travel Times </a:t>
            </a:r>
            <a:r>
              <a:rPr lang="en-US" dirty="0"/>
              <a:t>fluctuate in 2023</a:t>
            </a:r>
          </a:p>
        </p:txBody>
      </p:sp>
      <p:graphicFrame>
        <p:nvGraphicFramePr>
          <p:cNvPr id="5" name="Chart 4">
            <a:extLst>
              <a:ext uri="{FF2B5EF4-FFF2-40B4-BE49-F238E27FC236}">
                <a16:creationId xmlns:a16="http://schemas.microsoft.com/office/drawing/2014/main" id="{4C5D8C01-CE6A-405D-3596-AD1C6F6767C8}"/>
              </a:ext>
            </a:extLst>
          </p:cNvPr>
          <p:cNvGraphicFramePr>
            <a:graphicFrameLocks/>
          </p:cNvGraphicFramePr>
          <p:nvPr>
            <p:extLst>
              <p:ext uri="{D42A27DB-BD31-4B8C-83A1-F6EECF244321}">
                <p14:modId xmlns:p14="http://schemas.microsoft.com/office/powerpoint/2010/main" val="3998851583"/>
              </p:ext>
            </p:extLst>
          </p:nvPr>
        </p:nvGraphicFramePr>
        <p:xfrm>
          <a:off x="457200" y="1284819"/>
          <a:ext cx="7772400" cy="31972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hlinkClick r:id="rId4"/>
            <a:extLst>
              <a:ext uri="{FF2B5EF4-FFF2-40B4-BE49-F238E27FC236}">
                <a16:creationId xmlns:a16="http://schemas.microsoft.com/office/drawing/2014/main" id="{BE439D8F-F024-86E0-AA2E-EDAD376B4A9A}"/>
              </a:ext>
            </a:extLst>
          </p:cNvPr>
          <p:cNvSpPr txBox="1"/>
          <p:nvPr/>
        </p:nvSpPr>
        <p:spPr>
          <a:xfrm>
            <a:off x="3972394" y="4679291"/>
            <a:ext cx="4384623" cy="282453"/>
          </a:xfrm>
          <a:prstGeom prst="rect">
            <a:avLst/>
          </a:prstGeom>
          <a:noFill/>
        </p:spPr>
        <p:txBody>
          <a:bodyPr wrap="square">
            <a:spAutoFit/>
          </a:bodyPr>
          <a:lstStyle/>
          <a:p>
            <a:r>
              <a:rPr lang="en-US" sz="1200" dirty="0"/>
              <a:t>https://www.mbta.com/performance-metrics/speed-restrictions</a:t>
            </a:r>
          </a:p>
        </p:txBody>
      </p:sp>
    </p:spTree>
    <p:extLst>
      <p:ext uri="{BB962C8B-B14F-4D97-AF65-F5344CB8AC3E}">
        <p14:creationId xmlns:p14="http://schemas.microsoft.com/office/powerpoint/2010/main" val="151002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B82D-C6EA-2663-11BD-F3355ED15264}"/>
              </a:ext>
            </a:extLst>
          </p:cNvPr>
          <p:cNvSpPr>
            <a:spLocks noGrp="1"/>
          </p:cNvSpPr>
          <p:nvPr>
            <p:ph type="title"/>
          </p:nvPr>
        </p:nvSpPr>
        <p:spPr>
          <a:xfrm>
            <a:off x="457201" y="253576"/>
            <a:ext cx="8229600" cy="857250"/>
          </a:xfrm>
        </p:spPr>
        <p:txBody>
          <a:bodyPr vert="horz" lIns="91440" tIns="45720" rIns="91440" bIns="45720" rtlCol="0" anchor="ctr">
            <a:normAutofit/>
          </a:bodyPr>
          <a:lstStyle/>
          <a:p>
            <a:r>
              <a:rPr lang="en-US" kern="1200" cap="all" dirty="0">
                <a:latin typeface="Knockout-HTF49-Liteweight"/>
                <a:ea typeface="+mj-ea"/>
                <a:cs typeface="Knockout-HTF30-JuniorWelterwt"/>
              </a:rPr>
              <a:t>Travel Time Savings</a:t>
            </a:r>
          </a:p>
        </p:txBody>
      </p:sp>
      <p:sp>
        <p:nvSpPr>
          <p:cNvPr id="4" name="TextBox 3">
            <a:extLst>
              <a:ext uri="{FF2B5EF4-FFF2-40B4-BE49-F238E27FC236}">
                <a16:creationId xmlns:a16="http://schemas.microsoft.com/office/drawing/2014/main" id="{A2804F88-DA1B-7E76-6F9C-BC805CD02C9A}"/>
              </a:ext>
            </a:extLst>
          </p:cNvPr>
          <p:cNvSpPr txBox="1"/>
          <p:nvPr/>
        </p:nvSpPr>
        <p:spPr>
          <a:xfrm>
            <a:off x="457200" y="4629151"/>
            <a:ext cx="5816600" cy="425449"/>
          </a:xfrm>
          <a:prstGeom prst="rect">
            <a:avLst/>
          </a:prstGeom>
        </p:spPr>
        <p:txBody>
          <a:bodyPr vert="horz" lIns="91440" tIns="45720" rIns="91440" bIns="45720" rtlCol="0">
            <a:normAutofit/>
          </a:bodyPr>
          <a:lstStyle/>
          <a:p>
            <a:pPr>
              <a:spcBef>
                <a:spcPct val="20000"/>
              </a:spcBef>
            </a:pPr>
            <a:r>
              <a:rPr lang="en-US" sz="1200" b="0" i="0" kern="1200" baseline="0" dirty="0">
                <a:latin typeface="Akkurat Pro"/>
                <a:ea typeface="+mn-ea"/>
                <a:cs typeface="Akkurat Pro Bold"/>
              </a:rPr>
              <a:t>Source: https://dashboard.transitmatters.org/</a:t>
            </a:r>
          </a:p>
        </p:txBody>
      </p:sp>
      <p:graphicFrame>
        <p:nvGraphicFramePr>
          <p:cNvPr id="17" name="Content Placeholder 2">
            <a:extLst>
              <a:ext uri="{FF2B5EF4-FFF2-40B4-BE49-F238E27FC236}">
                <a16:creationId xmlns:a16="http://schemas.microsoft.com/office/drawing/2014/main" id="{834F4473-17DA-52C1-0EDC-1A54C1EA421D}"/>
              </a:ext>
            </a:extLst>
          </p:cNvPr>
          <p:cNvGraphicFramePr/>
          <p:nvPr>
            <p:extLst>
              <p:ext uri="{D42A27DB-BD31-4B8C-83A1-F6EECF244321}">
                <p14:modId xmlns:p14="http://schemas.microsoft.com/office/powerpoint/2010/main" val="477749019"/>
              </p:ext>
            </p:extLst>
          </p:nvPr>
        </p:nvGraphicFramePr>
        <p:xfrm>
          <a:off x="457201" y="1287505"/>
          <a:ext cx="8229600" cy="3116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18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4408-7AE6-FB9E-279A-476D16B9E1F0}"/>
              </a:ext>
            </a:extLst>
          </p:cNvPr>
          <p:cNvSpPr>
            <a:spLocks noGrp="1"/>
          </p:cNvSpPr>
          <p:nvPr>
            <p:ph type="title"/>
          </p:nvPr>
        </p:nvSpPr>
        <p:spPr>
          <a:xfrm>
            <a:off x="457201" y="253576"/>
            <a:ext cx="8229600" cy="857250"/>
          </a:xfrm>
        </p:spPr>
        <p:txBody>
          <a:bodyPr anchor="ctr">
            <a:normAutofit fontScale="90000"/>
          </a:bodyPr>
          <a:lstStyle/>
          <a:p>
            <a:r>
              <a:rPr lang="en-US" dirty="0"/>
              <a:t>Update: Orange &amp; Red Line Cars</a:t>
            </a:r>
          </a:p>
        </p:txBody>
      </p:sp>
      <p:graphicFrame>
        <p:nvGraphicFramePr>
          <p:cNvPr id="5" name="Content Placeholder 2">
            <a:extLst>
              <a:ext uri="{FF2B5EF4-FFF2-40B4-BE49-F238E27FC236}">
                <a16:creationId xmlns:a16="http://schemas.microsoft.com/office/drawing/2014/main" id="{A336EF2A-F747-3835-80EF-0DEB8E51BC71}"/>
              </a:ext>
            </a:extLst>
          </p:cNvPr>
          <p:cNvGraphicFramePr>
            <a:graphicFrameLocks noGrp="1"/>
          </p:cNvGraphicFramePr>
          <p:nvPr>
            <p:ph idx="1"/>
            <p:extLst>
              <p:ext uri="{D42A27DB-BD31-4B8C-83A1-F6EECF244321}">
                <p14:modId xmlns:p14="http://schemas.microsoft.com/office/powerpoint/2010/main" val="605952047"/>
              </p:ext>
            </p:extLst>
          </p:nvPr>
        </p:nvGraphicFramePr>
        <p:xfrm>
          <a:off x="457201" y="1287505"/>
          <a:ext cx="8229600" cy="3116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a:extLst>
              <a:ext uri="{FF2B5EF4-FFF2-40B4-BE49-F238E27FC236}">
                <a16:creationId xmlns:a16="http://schemas.microsoft.com/office/drawing/2014/main" id="{2A9477A2-6C0D-496B-1972-B542CBFBC678}"/>
              </a:ext>
            </a:extLst>
          </p:cNvPr>
          <p:cNvSpPr>
            <a:spLocks noGrp="1"/>
          </p:cNvSpPr>
          <p:nvPr>
            <p:ph type="body" sz="half" idx="2"/>
          </p:nvPr>
        </p:nvSpPr>
        <p:spPr>
          <a:xfrm>
            <a:off x="457200" y="4629151"/>
            <a:ext cx="6935972" cy="260773"/>
          </a:xfrm>
        </p:spPr>
        <p:txBody>
          <a:bodyPr>
            <a:normAutofit/>
          </a:bodyPr>
          <a:lstStyle/>
          <a:p>
            <a:r>
              <a:rPr lang="en-US" sz="1100" dirty="0">
                <a:hlinkClick r:id="rId7"/>
              </a:rPr>
              <a:t>https://cdn.mbta.com/sites/default/files/2023-08/GM%20Report%20to%20Board%2008.24.2023%20v3.pdf</a:t>
            </a:r>
            <a:endParaRPr lang="en-US" sz="1100" dirty="0"/>
          </a:p>
        </p:txBody>
      </p:sp>
    </p:spTree>
    <p:extLst>
      <p:ext uri="{BB962C8B-B14F-4D97-AF65-F5344CB8AC3E}">
        <p14:creationId xmlns:p14="http://schemas.microsoft.com/office/powerpoint/2010/main" val="1837919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B994-DB7F-D539-B75E-A4DFBC376ABA}"/>
              </a:ext>
            </a:extLst>
          </p:cNvPr>
          <p:cNvSpPr>
            <a:spLocks noGrp="1"/>
          </p:cNvSpPr>
          <p:nvPr>
            <p:ph type="title"/>
          </p:nvPr>
        </p:nvSpPr>
        <p:spPr/>
        <p:txBody>
          <a:bodyPr>
            <a:normAutofit fontScale="90000"/>
          </a:bodyPr>
          <a:lstStyle/>
          <a:p>
            <a:r>
              <a:rPr lang="en-US" b="1" i="1" dirty="0"/>
              <a:t>Ridership</a:t>
            </a:r>
            <a:r>
              <a:rPr lang="en-US" dirty="0"/>
              <a:t> rebounds unequally</a:t>
            </a:r>
          </a:p>
        </p:txBody>
      </p:sp>
      <p:sp>
        <p:nvSpPr>
          <p:cNvPr id="3" name="Content Placeholder 2">
            <a:extLst>
              <a:ext uri="{FF2B5EF4-FFF2-40B4-BE49-F238E27FC236}">
                <a16:creationId xmlns:a16="http://schemas.microsoft.com/office/drawing/2014/main" id="{0B840301-8FCE-4530-BDBF-A2A6AF6BB193}"/>
              </a:ext>
            </a:extLst>
          </p:cNvPr>
          <p:cNvSpPr>
            <a:spLocks noGrp="1"/>
          </p:cNvSpPr>
          <p:nvPr>
            <p:ph idx="1"/>
          </p:nvPr>
        </p:nvSpPr>
        <p:spPr/>
        <p:txBody>
          <a:bodyPr>
            <a:normAutofit fontScale="77500" lnSpcReduction="20000"/>
          </a:bodyPr>
          <a:lstStyle/>
          <a:p>
            <a:pPr marL="571500" indent="-571500">
              <a:buFont typeface="Wingdings" panose="05000000000000000000" pitchFamily="2" charset="2"/>
              <a:buChar char="ü"/>
            </a:pPr>
            <a:r>
              <a:rPr lang="en-US" sz="3600" dirty="0"/>
              <a:t>Subway Systemwide Average </a:t>
            </a:r>
            <a:r>
              <a:rPr lang="en-US" b="1" dirty="0"/>
              <a:t>W</a:t>
            </a:r>
            <a:r>
              <a:rPr lang="en-US" sz="3600" b="1" dirty="0"/>
              <a:t>eekday</a:t>
            </a:r>
            <a:r>
              <a:rPr lang="en-US" sz="3600" dirty="0"/>
              <a:t>: </a:t>
            </a:r>
          </a:p>
          <a:p>
            <a:pPr marL="571500" lvl="1" indent="-571500">
              <a:buFont typeface="Wingdings" panose="05000000000000000000" pitchFamily="2" charset="2"/>
              <a:buChar char="ü"/>
            </a:pPr>
            <a:r>
              <a:rPr lang="en-US" dirty="0"/>
              <a:t>54% of pre-pandemic levels; 7% higher than 2022</a:t>
            </a:r>
          </a:p>
          <a:p>
            <a:pPr marL="571500" indent="-571500">
              <a:buFont typeface="Wingdings" panose="05000000000000000000" pitchFamily="2" charset="2"/>
              <a:buChar char="ü"/>
            </a:pPr>
            <a:r>
              <a:rPr lang="en-US" dirty="0"/>
              <a:t>Subway Systemwide Average </a:t>
            </a:r>
            <a:r>
              <a:rPr lang="en-US" b="1" dirty="0"/>
              <a:t>Weekend</a:t>
            </a:r>
            <a:r>
              <a:rPr lang="en-US" dirty="0"/>
              <a:t>: </a:t>
            </a:r>
          </a:p>
          <a:p>
            <a:pPr marL="571500" lvl="1" indent="-571500">
              <a:buFont typeface="Wingdings" panose="05000000000000000000" pitchFamily="2" charset="2"/>
              <a:buChar char="ü"/>
            </a:pPr>
            <a:r>
              <a:rPr lang="en-US" dirty="0"/>
              <a:t>72% of pre-pandemic; 6% higher than 2022</a:t>
            </a:r>
          </a:p>
          <a:p>
            <a:pPr marL="571500" indent="-571500">
              <a:buFont typeface="Wingdings" panose="05000000000000000000" pitchFamily="2" charset="2"/>
              <a:buChar char="ü"/>
            </a:pPr>
            <a:r>
              <a:rPr lang="en-US" dirty="0"/>
              <a:t>Commuter Rail Systemwide Average </a:t>
            </a:r>
            <a:r>
              <a:rPr lang="en-US" b="1" dirty="0"/>
              <a:t>Weekday</a:t>
            </a:r>
            <a:r>
              <a:rPr lang="en-US" dirty="0"/>
              <a:t>: </a:t>
            </a:r>
          </a:p>
          <a:p>
            <a:pPr marL="571500" lvl="1" indent="-571500">
              <a:buFont typeface="Wingdings" panose="05000000000000000000" pitchFamily="2" charset="2"/>
              <a:buChar char="ü"/>
            </a:pPr>
            <a:r>
              <a:rPr lang="en-US" dirty="0"/>
              <a:t>74% of pre-pandemic levels; 39% higher than 2022</a:t>
            </a:r>
          </a:p>
          <a:p>
            <a:pPr marL="571500" indent="-571500">
              <a:buFont typeface="Wingdings" panose="05000000000000000000" pitchFamily="2" charset="2"/>
              <a:buChar char="ü"/>
            </a:pPr>
            <a:r>
              <a:rPr lang="en-US" dirty="0"/>
              <a:t>Commuter Rail Systemwide Average </a:t>
            </a:r>
            <a:r>
              <a:rPr lang="en-US" b="1" dirty="0"/>
              <a:t>Weekend</a:t>
            </a:r>
            <a:r>
              <a:rPr lang="en-US" dirty="0"/>
              <a:t>: </a:t>
            </a:r>
          </a:p>
          <a:p>
            <a:pPr marL="571500" lvl="1" indent="-571500">
              <a:buFont typeface="Wingdings" panose="05000000000000000000" pitchFamily="2" charset="2"/>
              <a:buChar char="ü"/>
            </a:pPr>
            <a:r>
              <a:rPr lang="en-US" dirty="0"/>
              <a:t>33% higher in 2022</a:t>
            </a:r>
          </a:p>
          <a:p>
            <a:endParaRPr lang="en-US" dirty="0"/>
          </a:p>
        </p:txBody>
      </p:sp>
    </p:spTree>
    <p:extLst>
      <p:ext uri="{BB962C8B-B14F-4D97-AF65-F5344CB8AC3E}">
        <p14:creationId xmlns:p14="http://schemas.microsoft.com/office/powerpoint/2010/main" val="126005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9822D5F-DB37-AB1B-6A7E-CD3B9F00D795}"/>
              </a:ext>
            </a:extLst>
          </p:cNvPr>
          <p:cNvSpPr>
            <a:spLocks noGrp="1"/>
          </p:cNvSpPr>
          <p:nvPr>
            <p:ph type="title"/>
          </p:nvPr>
        </p:nvSpPr>
        <p:spPr/>
        <p:txBody>
          <a:bodyPr>
            <a:noAutofit/>
          </a:bodyPr>
          <a:lstStyle/>
          <a:p>
            <a:r>
              <a:rPr lang="en-US" sz="4000" b="1" dirty="0"/>
              <a:t>Weekday </a:t>
            </a:r>
            <a:r>
              <a:rPr lang="en-US" sz="4000" dirty="0"/>
              <a:t>Subway Ridership in 2023</a:t>
            </a:r>
          </a:p>
        </p:txBody>
      </p:sp>
      <p:sp>
        <p:nvSpPr>
          <p:cNvPr id="12" name="Text Placeholder 11">
            <a:extLst>
              <a:ext uri="{FF2B5EF4-FFF2-40B4-BE49-F238E27FC236}">
                <a16:creationId xmlns:a16="http://schemas.microsoft.com/office/drawing/2014/main" id="{CCC23956-6269-023E-678D-A2FB88762CC1}"/>
              </a:ext>
            </a:extLst>
          </p:cNvPr>
          <p:cNvSpPr>
            <a:spLocks noGrp="1"/>
          </p:cNvSpPr>
          <p:nvPr>
            <p:ph type="body" sz="half" idx="2"/>
          </p:nvPr>
        </p:nvSpPr>
        <p:spPr/>
        <p:txBody>
          <a:bodyPr/>
          <a:lstStyle/>
          <a:p>
            <a:endParaRPr lang="en-US" dirty="0"/>
          </a:p>
        </p:txBody>
      </p:sp>
      <p:sp>
        <p:nvSpPr>
          <p:cNvPr id="6" name="TextBox 5">
            <a:extLst>
              <a:ext uri="{FF2B5EF4-FFF2-40B4-BE49-F238E27FC236}">
                <a16:creationId xmlns:a16="http://schemas.microsoft.com/office/drawing/2014/main" id="{B664CC95-B24E-56D3-059D-1225F1A51024}"/>
              </a:ext>
            </a:extLst>
          </p:cNvPr>
          <p:cNvSpPr txBox="1"/>
          <p:nvPr/>
        </p:nvSpPr>
        <p:spPr>
          <a:xfrm>
            <a:off x="4645028" y="1631156"/>
            <a:ext cx="4041775" cy="2963466"/>
          </a:xfrm>
          <a:prstGeom prst="rect">
            <a:avLst/>
          </a:prstGeom>
        </p:spPr>
        <p:txBody>
          <a:bodyPr vert="horz" lIns="91440" tIns="45720" rIns="91440" bIns="45720" rtlCol="0">
            <a:normAutofit/>
          </a:bodyPr>
          <a:lstStyle/>
          <a:p>
            <a:pPr marL="285750" indent="-285750">
              <a:lnSpc>
                <a:spcPct val="90000"/>
              </a:lnSpc>
              <a:spcBef>
                <a:spcPct val="20000"/>
              </a:spcBef>
              <a:spcAft>
                <a:spcPts val="600"/>
              </a:spcAft>
              <a:buFont typeface="Wingdings" panose="05000000000000000000" pitchFamily="2" charset="2"/>
              <a:buChar char="ü"/>
            </a:pPr>
            <a:r>
              <a:rPr lang="en-US" sz="1700" dirty="0">
                <a:latin typeface="Akkurat Pro Bold"/>
              </a:rPr>
              <a:t>Blue Line: 75% of pre-pandemic levels; 27% higher than 2022 </a:t>
            </a:r>
          </a:p>
          <a:p>
            <a:pPr marL="285750" indent="-285750">
              <a:lnSpc>
                <a:spcPct val="90000"/>
              </a:lnSpc>
              <a:spcBef>
                <a:spcPct val="20000"/>
              </a:spcBef>
              <a:spcAft>
                <a:spcPts val="600"/>
              </a:spcAft>
              <a:buFont typeface="Wingdings" panose="05000000000000000000" pitchFamily="2" charset="2"/>
              <a:buChar char="ü"/>
            </a:pPr>
            <a:r>
              <a:rPr lang="en-US" sz="1700" dirty="0">
                <a:latin typeface="Akkurat Pro Bold"/>
              </a:rPr>
              <a:t>Green Line: 63% of pre-pandemic levels; 12% higher than 2022 </a:t>
            </a:r>
          </a:p>
          <a:p>
            <a:pPr marL="285750" indent="-285750">
              <a:lnSpc>
                <a:spcPct val="90000"/>
              </a:lnSpc>
              <a:spcBef>
                <a:spcPct val="20000"/>
              </a:spcBef>
              <a:spcAft>
                <a:spcPts val="600"/>
              </a:spcAft>
              <a:buFont typeface="Wingdings" panose="05000000000000000000" pitchFamily="2" charset="2"/>
              <a:buChar char="ü"/>
            </a:pPr>
            <a:r>
              <a:rPr lang="en-US" sz="1700" dirty="0">
                <a:latin typeface="Akkurat Pro Bold"/>
              </a:rPr>
              <a:t>Orange Line: 50% of pre-pandemic levels; 13% higher than 2022</a:t>
            </a:r>
          </a:p>
          <a:p>
            <a:pPr marL="285750" indent="-285750">
              <a:lnSpc>
                <a:spcPct val="90000"/>
              </a:lnSpc>
              <a:spcBef>
                <a:spcPct val="20000"/>
              </a:spcBef>
              <a:spcAft>
                <a:spcPts val="600"/>
              </a:spcAft>
              <a:buFont typeface="Wingdings" panose="05000000000000000000" pitchFamily="2" charset="2"/>
              <a:buChar char="ü"/>
            </a:pPr>
            <a:r>
              <a:rPr lang="en-US" sz="1700" dirty="0">
                <a:latin typeface="Akkurat Pro Bold"/>
              </a:rPr>
              <a:t>Red Line: 46% of pre-pandemic ridership levels; 5% lower than 2022</a:t>
            </a:r>
          </a:p>
          <a:p>
            <a:pPr marL="285750" indent="-285750">
              <a:lnSpc>
                <a:spcPct val="90000"/>
              </a:lnSpc>
              <a:spcBef>
                <a:spcPct val="20000"/>
              </a:spcBef>
              <a:spcAft>
                <a:spcPts val="600"/>
              </a:spcAft>
              <a:buFont typeface="Wingdings" panose="05000000000000000000" pitchFamily="2" charset="2"/>
              <a:buChar char="ü"/>
            </a:pPr>
            <a:r>
              <a:rPr lang="en-US" sz="1700" dirty="0">
                <a:latin typeface="Akkurat Pro Bold"/>
              </a:rPr>
              <a:t>Systemwide: 54% of pre-pandemic levels; 7% higher than 2022</a:t>
            </a:r>
          </a:p>
        </p:txBody>
      </p:sp>
      <p:graphicFrame>
        <p:nvGraphicFramePr>
          <p:cNvPr id="4" name="Chart 3">
            <a:extLst>
              <a:ext uri="{FF2B5EF4-FFF2-40B4-BE49-F238E27FC236}">
                <a16:creationId xmlns:a16="http://schemas.microsoft.com/office/drawing/2014/main" id="{F4F0C82A-7D90-CB42-7449-A5C59E967E0D}"/>
              </a:ext>
            </a:extLst>
          </p:cNvPr>
          <p:cNvGraphicFramePr>
            <a:graphicFrameLocks/>
          </p:cNvGraphicFramePr>
          <p:nvPr>
            <p:extLst>
              <p:ext uri="{D42A27DB-BD31-4B8C-83A1-F6EECF244321}">
                <p14:modId xmlns:p14="http://schemas.microsoft.com/office/powerpoint/2010/main" val="3714123193"/>
              </p:ext>
            </p:extLst>
          </p:nvPr>
        </p:nvGraphicFramePr>
        <p:xfrm>
          <a:off x="457200" y="1631156"/>
          <a:ext cx="4040188" cy="29634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5269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6737-A24C-AC4B-93B8-8506D37AD9ED}"/>
              </a:ext>
            </a:extLst>
          </p:cNvPr>
          <p:cNvSpPr>
            <a:spLocks noGrp="1"/>
          </p:cNvSpPr>
          <p:nvPr>
            <p:ph type="title"/>
          </p:nvPr>
        </p:nvSpPr>
        <p:spPr>
          <a:xfrm>
            <a:off x="457200" y="274745"/>
            <a:ext cx="8229600" cy="857250"/>
          </a:xfrm>
        </p:spPr>
        <p:txBody>
          <a:bodyPr anchor="t">
            <a:normAutofit/>
          </a:bodyPr>
          <a:lstStyle/>
          <a:p>
            <a:pPr>
              <a:lnSpc>
                <a:spcPct val="90000"/>
              </a:lnSpc>
            </a:pPr>
            <a:r>
              <a:rPr lang="en-US" sz="3700" b="1" dirty="0"/>
              <a:t>Weekend </a:t>
            </a:r>
            <a:r>
              <a:rPr lang="en-US" sz="3700" dirty="0"/>
              <a:t>Subway Ridership in 2023</a:t>
            </a:r>
          </a:p>
        </p:txBody>
      </p:sp>
      <p:sp>
        <p:nvSpPr>
          <p:cNvPr id="3" name="Content Placeholder 2">
            <a:extLst>
              <a:ext uri="{FF2B5EF4-FFF2-40B4-BE49-F238E27FC236}">
                <a16:creationId xmlns:a16="http://schemas.microsoft.com/office/drawing/2014/main" id="{B9041A72-63B0-4B81-1AE9-B31C81B422F5}"/>
              </a:ext>
            </a:extLst>
          </p:cNvPr>
          <p:cNvSpPr>
            <a:spLocks noGrp="1"/>
          </p:cNvSpPr>
          <p:nvPr>
            <p:ph idx="1"/>
          </p:nvPr>
        </p:nvSpPr>
        <p:spPr>
          <a:xfrm>
            <a:off x="457200" y="1284819"/>
            <a:ext cx="4019550" cy="3394472"/>
          </a:xfrm>
        </p:spPr>
        <p:txBody>
          <a:bodyPr>
            <a:normAutofit fontScale="92500" lnSpcReduction="10000"/>
          </a:bodyPr>
          <a:lstStyle/>
          <a:p>
            <a:pPr marL="571500" indent="-571500">
              <a:lnSpc>
                <a:spcPct val="90000"/>
              </a:lnSpc>
              <a:buFont typeface="Wingdings" panose="05000000000000000000" pitchFamily="2" charset="2"/>
              <a:buChar char="ü"/>
            </a:pPr>
            <a:r>
              <a:rPr lang="en-US" sz="2000" dirty="0"/>
              <a:t>Blue Line: 85% of pre-pandemic levels; 28% higher than 2022 </a:t>
            </a:r>
          </a:p>
          <a:p>
            <a:pPr marL="571500" indent="-571500">
              <a:lnSpc>
                <a:spcPct val="90000"/>
              </a:lnSpc>
              <a:buFont typeface="Wingdings" panose="05000000000000000000" pitchFamily="2" charset="2"/>
              <a:buChar char="ü"/>
            </a:pPr>
            <a:r>
              <a:rPr lang="en-US" sz="2000" dirty="0"/>
              <a:t>Green Line: 81% of pre-pandemic levels; 8% higher than 2022 </a:t>
            </a:r>
          </a:p>
          <a:p>
            <a:pPr marL="571500" indent="-571500">
              <a:lnSpc>
                <a:spcPct val="90000"/>
              </a:lnSpc>
              <a:buFont typeface="Wingdings" panose="05000000000000000000" pitchFamily="2" charset="2"/>
              <a:buChar char="ü"/>
            </a:pPr>
            <a:r>
              <a:rPr lang="en-US" sz="2000" dirty="0"/>
              <a:t>Orange Line: 72% of pre-pandemic levels; 15% higher than 2022</a:t>
            </a:r>
          </a:p>
          <a:p>
            <a:pPr marL="571500" indent="-571500">
              <a:lnSpc>
                <a:spcPct val="90000"/>
              </a:lnSpc>
              <a:buFont typeface="Wingdings" panose="05000000000000000000" pitchFamily="2" charset="2"/>
              <a:buChar char="ü"/>
            </a:pPr>
            <a:r>
              <a:rPr lang="en-US" sz="2000" dirty="0"/>
              <a:t>Red Line: 58% of pre-pandemic ridership levels; 12% lower than 2022</a:t>
            </a:r>
          </a:p>
          <a:p>
            <a:pPr marL="571500" indent="-571500">
              <a:lnSpc>
                <a:spcPct val="90000"/>
              </a:lnSpc>
              <a:buFont typeface="Wingdings" panose="05000000000000000000" pitchFamily="2" charset="2"/>
              <a:buChar char="ü"/>
            </a:pPr>
            <a:r>
              <a:rPr lang="en-US" sz="2000" dirty="0"/>
              <a:t>Systemwide: 72% of pre-pandemic; 6% higher than 2022</a:t>
            </a:r>
          </a:p>
        </p:txBody>
      </p:sp>
      <p:graphicFrame>
        <p:nvGraphicFramePr>
          <p:cNvPr id="4" name="Chart 3">
            <a:extLst>
              <a:ext uri="{FF2B5EF4-FFF2-40B4-BE49-F238E27FC236}">
                <a16:creationId xmlns:a16="http://schemas.microsoft.com/office/drawing/2014/main" id="{3CF64E30-D459-4B54-6E34-C4BF5F16F12C}"/>
              </a:ext>
            </a:extLst>
          </p:cNvPr>
          <p:cNvGraphicFramePr>
            <a:graphicFrameLocks/>
          </p:cNvGraphicFramePr>
          <p:nvPr>
            <p:extLst>
              <p:ext uri="{D42A27DB-BD31-4B8C-83A1-F6EECF244321}">
                <p14:modId xmlns:p14="http://schemas.microsoft.com/office/powerpoint/2010/main" val="3166274776"/>
              </p:ext>
            </p:extLst>
          </p:nvPr>
        </p:nvGraphicFramePr>
        <p:xfrm>
          <a:off x="4667250" y="1284819"/>
          <a:ext cx="401955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089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D10B490-021B-1EC2-2B2D-BAC75B4418EB}"/>
              </a:ext>
            </a:extLst>
          </p:cNvPr>
          <p:cNvSpPr>
            <a:spLocks noGrp="1"/>
          </p:cNvSpPr>
          <p:nvPr>
            <p:ph type="title"/>
          </p:nvPr>
        </p:nvSpPr>
        <p:spPr>
          <a:xfrm>
            <a:off x="457200" y="274745"/>
            <a:ext cx="8229600" cy="857250"/>
          </a:xfrm>
        </p:spPr>
        <p:txBody>
          <a:bodyPr>
            <a:noAutofit/>
          </a:bodyPr>
          <a:lstStyle/>
          <a:p>
            <a:r>
              <a:rPr lang="en-US" sz="3600" dirty="0"/>
              <a:t>Commuter Rail Ridership rebounds</a:t>
            </a:r>
          </a:p>
        </p:txBody>
      </p:sp>
      <p:graphicFrame>
        <p:nvGraphicFramePr>
          <p:cNvPr id="5" name="Chart 4">
            <a:extLst>
              <a:ext uri="{FF2B5EF4-FFF2-40B4-BE49-F238E27FC236}">
                <a16:creationId xmlns:a16="http://schemas.microsoft.com/office/drawing/2014/main" id="{18C52514-A8D9-9D20-973E-95209CBB7EEC}"/>
              </a:ext>
            </a:extLst>
          </p:cNvPr>
          <p:cNvGraphicFramePr>
            <a:graphicFrameLocks/>
          </p:cNvGraphicFramePr>
          <p:nvPr>
            <p:extLst>
              <p:ext uri="{D42A27DB-BD31-4B8C-83A1-F6EECF244321}">
                <p14:modId xmlns:p14="http://schemas.microsoft.com/office/powerpoint/2010/main" val="4037841129"/>
              </p:ext>
            </p:extLst>
          </p:nvPr>
        </p:nvGraphicFramePr>
        <p:xfrm>
          <a:off x="457200" y="1284819"/>
          <a:ext cx="82296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B4A3E155-4EFE-48EA-085D-73BE1C481D05}"/>
              </a:ext>
            </a:extLst>
          </p:cNvPr>
          <p:cNvSpPr txBox="1">
            <a:spLocks/>
          </p:cNvSpPr>
          <p:nvPr/>
        </p:nvSpPr>
        <p:spPr>
          <a:xfrm>
            <a:off x="457201" y="4759537"/>
            <a:ext cx="7644809" cy="260773"/>
          </a:xfrm>
          <a:prstGeom prst="rect">
            <a:avLst/>
          </a:prstGeom>
        </p:spPr>
        <p:txBody>
          <a:bodyPr>
            <a:normAutofit fontScale="25000" lnSpcReduction="20000"/>
          </a:bodyPr>
          <a:lstStyle>
            <a:lvl1pPr marL="0" indent="0" algn="l" defTabSz="457200" rtl="0" eaLnBrk="1" latinLnBrk="0" hangingPunct="1">
              <a:spcBef>
                <a:spcPct val="20000"/>
              </a:spcBef>
              <a:buFontTx/>
              <a:buNone/>
              <a:defRPr sz="3600" b="0" i="0" kern="1200">
                <a:solidFill>
                  <a:schemeClr val="tx1"/>
                </a:solidFill>
                <a:latin typeface="Akkurat Pro Bold"/>
                <a:ea typeface="+mn-ea"/>
                <a:cs typeface="Akkurat Pro Bold"/>
              </a:defRPr>
            </a:lvl1pPr>
            <a:lvl2pPr marL="0" indent="0" algn="l" defTabSz="457200" rtl="0" eaLnBrk="1" latinLnBrk="0" hangingPunct="1">
              <a:lnSpc>
                <a:spcPct val="150000"/>
              </a:lnSpc>
              <a:spcBef>
                <a:spcPct val="20000"/>
              </a:spcBef>
              <a:buFontTx/>
              <a:buNone/>
              <a:defRPr sz="2000" b="0" i="0" kern="1200" cap="all">
                <a:solidFill>
                  <a:schemeClr val="tx1"/>
                </a:solidFill>
                <a:latin typeface="Akkurat Pro Bold"/>
                <a:ea typeface="+mn-ea"/>
                <a:cs typeface="Akkurat Pro Bold"/>
              </a:defRPr>
            </a:lvl2pPr>
            <a:lvl3pPr marL="0" indent="-274320" algn="l" defTabSz="457200" rtl="0" eaLnBrk="1" latinLnBrk="0" hangingPunct="1">
              <a:spcBef>
                <a:spcPts val="1032"/>
              </a:spcBef>
              <a:buFont typeface="Arial"/>
              <a:buChar char="•"/>
              <a:defRPr sz="1800" b="0" i="0" kern="1200">
                <a:solidFill>
                  <a:schemeClr val="tx1"/>
                </a:solidFill>
                <a:latin typeface="Akkurat Pro Bold"/>
                <a:ea typeface="+mn-ea"/>
                <a:cs typeface="Akkurat Pro Bold"/>
              </a:defRPr>
            </a:lvl3pPr>
            <a:lvl4pPr marL="502920" indent="-228600" algn="l" defTabSz="457200" rtl="0" eaLnBrk="1" latinLnBrk="0" hangingPunct="1">
              <a:spcBef>
                <a:spcPts val="1032"/>
              </a:spcBef>
              <a:buFont typeface="Arial"/>
              <a:buChar char="–"/>
              <a:defRPr sz="1800" b="0" i="0" kern="1200">
                <a:solidFill>
                  <a:srgbClr val="747474"/>
                </a:solidFill>
                <a:latin typeface="Akkurat Pro Bold"/>
                <a:ea typeface="+mn-ea"/>
                <a:cs typeface="Akkurat Pro Bold"/>
              </a:defRPr>
            </a:lvl4pPr>
            <a:lvl5pPr marL="2057400" indent="-228600" algn="l" defTabSz="457200" rtl="0" eaLnBrk="1" latinLnBrk="0" hangingPunct="1">
              <a:spcBef>
                <a:spcPct val="20000"/>
              </a:spcBef>
              <a:buFont typeface="Arial"/>
              <a:buChar char="»"/>
              <a:defRPr sz="1800" b="0" i="0" kern="1200">
                <a:solidFill>
                  <a:schemeClr val="tx1"/>
                </a:solidFill>
                <a:latin typeface="Akkurat Pro Bold"/>
                <a:ea typeface="+mn-ea"/>
                <a:cs typeface="Akkurat Pro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https://mbta-massdot.opendata.arcgis.com/datasets/MassDOT::mbta-commuter-rail-ridership-by-service-date-and-line/explore </a:t>
            </a:r>
          </a:p>
        </p:txBody>
      </p:sp>
    </p:spTree>
    <p:extLst>
      <p:ext uri="{BB962C8B-B14F-4D97-AF65-F5344CB8AC3E}">
        <p14:creationId xmlns:p14="http://schemas.microsoft.com/office/powerpoint/2010/main" val="392596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4408-7AE6-FB9E-279A-476D16B9E1F0}"/>
              </a:ext>
            </a:extLst>
          </p:cNvPr>
          <p:cNvSpPr>
            <a:spLocks noGrp="1"/>
          </p:cNvSpPr>
          <p:nvPr>
            <p:ph type="title"/>
          </p:nvPr>
        </p:nvSpPr>
        <p:spPr>
          <a:xfrm>
            <a:off x="457201" y="253576"/>
            <a:ext cx="8229600" cy="857250"/>
          </a:xfrm>
        </p:spPr>
        <p:txBody>
          <a:bodyPr anchor="ctr">
            <a:normAutofit/>
          </a:bodyPr>
          <a:lstStyle/>
          <a:p>
            <a:r>
              <a:rPr lang="en-US" dirty="0"/>
              <a:t>Commuter Rail Ridership</a:t>
            </a:r>
          </a:p>
        </p:txBody>
      </p:sp>
      <p:graphicFrame>
        <p:nvGraphicFramePr>
          <p:cNvPr id="5" name="Content Placeholder 2">
            <a:extLst>
              <a:ext uri="{FF2B5EF4-FFF2-40B4-BE49-F238E27FC236}">
                <a16:creationId xmlns:a16="http://schemas.microsoft.com/office/drawing/2014/main" id="{A336EF2A-F747-3835-80EF-0DEB8E51BC71}"/>
              </a:ext>
            </a:extLst>
          </p:cNvPr>
          <p:cNvGraphicFramePr>
            <a:graphicFrameLocks noGrp="1"/>
          </p:cNvGraphicFramePr>
          <p:nvPr>
            <p:ph idx="1"/>
            <p:extLst>
              <p:ext uri="{D42A27DB-BD31-4B8C-83A1-F6EECF244321}">
                <p14:modId xmlns:p14="http://schemas.microsoft.com/office/powerpoint/2010/main" val="737903030"/>
              </p:ext>
            </p:extLst>
          </p:nvPr>
        </p:nvGraphicFramePr>
        <p:xfrm>
          <a:off x="457201" y="1287505"/>
          <a:ext cx="8229600" cy="3116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3">
            <a:extLst>
              <a:ext uri="{FF2B5EF4-FFF2-40B4-BE49-F238E27FC236}">
                <a16:creationId xmlns:a16="http://schemas.microsoft.com/office/drawing/2014/main" id="{855A9C05-3C29-47A8-5869-CBF94F5E5D7A}"/>
              </a:ext>
            </a:extLst>
          </p:cNvPr>
          <p:cNvSpPr txBox="1">
            <a:spLocks/>
          </p:cNvSpPr>
          <p:nvPr/>
        </p:nvSpPr>
        <p:spPr>
          <a:xfrm>
            <a:off x="2108792" y="4684928"/>
            <a:ext cx="6170426" cy="204996"/>
          </a:xfrm>
          <a:prstGeom prst="rect">
            <a:avLst/>
          </a:prstGeom>
        </p:spPr>
        <p:txBody>
          <a:bodyPr>
            <a:normAutofit fontScale="25000" lnSpcReduction="20000"/>
          </a:bodyPr>
          <a:lstStyle>
            <a:lvl1pPr marL="0" indent="0" algn="l" defTabSz="457200" rtl="0" eaLnBrk="1" latinLnBrk="0" hangingPunct="1">
              <a:spcBef>
                <a:spcPct val="20000"/>
              </a:spcBef>
              <a:buFontTx/>
              <a:buNone/>
              <a:defRPr sz="3600" b="0" i="0" kern="1200">
                <a:solidFill>
                  <a:schemeClr val="tx1"/>
                </a:solidFill>
                <a:latin typeface="Akkurat Pro Bold"/>
                <a:ea typeface="+mn-ea"/>
                <a:cs typeface="Akkurat Pro Bold"/>
              </a:defRPr>
            </a:lvl1pPr>
            <a:lvl2pPr marL="0" indent="0" algn="l" defTabSz="457200" rtl="0" eaLnBrk="1" latinLnBrk="0" hangingPunct="1">
              <a:lnSpc>
                <a:spcPct val="150000"/>
              </a:lnSpc>
              <a:spcBef>
                <a:spcPct val="20000"/>
              </a:spcBef>
              <a:buFontTx/>
              <a:buNone/>
              <a:defRPr sz="2000" b="0" i="0" kern="1200" cap="all">
                <a:solidFill>
                  <a:schemeClr val="tx1"/>
                </a:solidFill>
                <a:latin typeface="Akkurat Pro Bold"/>
                <a:ea typeface="+mn-ea"/>
                <a:cs typeface="Akkurat Pro Bold"/>
              </a:defRPr>
            </a:lvl2pPr>
            <a:lvl3pPr marL="0" indent="-274320" algn="l" defTabSz="457200" rtl="0" eaLnBrk="1" latinLnBrk="0" hangingPunct="1">
              <a:spcBef>
                <a:spcPts val="1032"/>
              </a:spcBef>
              <a:buFont typeface="Arial"/>
              <a:buChar char="•"/>
              <a:defRPr sz="1800" b="0" i="0" kern="1200">
                <a:solidFill>
                  <a:schemeClr val="tx1"/>
                </a:solidFill>
                <a:latin typeface="Akkurat Pro Bold"/>
                <a:ea typeface="+mn-ea"/>
                <a:cs typeface="Akkurat Pro Bold"/>
              </a:defRPr>
            </a:lvl3pPr>
            <a:lvl4pPr marL="502920" indent="-228600" algn="l" defTabSz="457200" rtl="0" eaLnBrk="1" latinLnBrk="0" hangingPunct="1">
              <a:spcBef>
                <a:spcPts val="1032"/>
              </a:spcBef>
              <a:buFont typeface="Arial"/>
              <a:buChar char="–"/>
              <a:defRPr sz="1800" b="0" i="0" kern="1200">
                <a:solidFill>
                  <a:srgbClr val="747474"/>
                </a:solidFill>
                <a:latin typeface="Akkurat Pro Bold"/>
                <a:ea typeface="+mn-ea"/>
                <a:cs typeface="Akkurat Pro Bold"/>
              </a:defRPr>
            </a:lvl4pPr>
            <a:lvl5pPr marL="2057400" indent="-228600" algn="l" defTabSz="457200" rtl="0" eaLnBrk="1" latinLnBrk="0" hangingPunct="1">
              <a:spcBef>
                <a:spcPct val="20000"/>
              </a:spcBef>
              <a:buFont typeface="Arial"/>
              <a:buChar char="»"/>
              <a:defRPr sz="1800" b="0" i="0" kern="1200">
                <a:solidFill>
                  <a:schemeClr val="tx1"/>
                </a:solidFill>
                <a:latin typeface="Akkurat Pro Bold"/>
                <a:ea typeface="+mn-ea"/>
                <a:cs typeface="Akkurat Pro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hlinkClick r:id="rId7"/>
              </a:rPr>
              <a:t>https://mbta-massdot.opendata.arcgis.com/datasets/MassDOT::mbta-commuter-rail-ridership-by-service-date-and-line/explore </a:t>
            </a:r>
            <a:endParaRPr lang="en-US" dirty="0"/>
          </a:p>
        </p:txBody>
      </p:sp>
    </p:spTree>
    <p:extLst>
      <p:ext uri="{BB962C8B-B14F-4D97-AF65-F5344CB8AC3E}">
        <p14:creationId xmlns:p14="http://schemas.microsoft.com/office/powerpoint/2010/main" val="353067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B026-BD09-0D53-C08D-91B4B9C51E9B}"/>
              </a:ext>
            </a:extLst>
          </p:cNvPr>
          <p:cNvSpPr>
            <a:spLocks noGrp="1"/>
          </p:cNvSpPr>
          <p:nvPr>
            <p:ph type="title"/>
          </p:nvPr>
        </p:nvSpPr>
        <p:spPr/>
        <p:txBody>
          <a:bodyPr>
            <a:normAutofit/>
          </a:bodyPr>
          <a:lstStyle/>
          <a:p>
            <a:r>
              <a:rPr lang="en-US" dirty="0"/>
              <a:t>Staffing</a:t>
            </a:r>
          </a:p>
        </p:txBody>
      </p:sp>
      <p:sp>
        <p:nvSpPr>
          <p:cNvPr id="3" name="Content Placeholder 2">
            <a:extLst>
              <a:ext uri="{FF2B5EF4-FFF2-40B4-BE49-F238E27FC236}">
                <a16:creationId xmlns:a16="http://schemas.microsoft.com/office/drawing/2014/main" id="{EE436DB8-93CD-860B-5362-D640112A9D43}"/>
              </a:ext>
            </a:extLst>
          </p:cNvPr>
          <p:cNvSpPr>
            <a:spLocks noGrp="1"/>
          </p:cNvSpPr>
          <p:nvPr>
            <p:ph idx="1"/>
          </p:nvPr>
        </p:nvSpPr>
        <p:spPr/>
        <p:txBody>
          <a:bodyPr>
            <a:normAutofit fontScale="77500" lnSpcReduction="20000"/>
          </a:bodyPr>
          <a:lstStyle/>
          <a:p>
            <a:pPr marL="571500" indent="-571500">
              <a:buFont typeface="Wingdings" panose="05000000000000000000" pitchFamily="2" charset="2"/>
              <a:buChar char="ü"/>
            </a:pPr>
            <a:r>
              <a:rPr lang="en-US" dirty="0"/>
              <a:t>External hires (1,480) up 78% from 2022</a:t>
            </a:r>
          </a:p>
          <a:p>
            <a:pPr marL="571500" indent="-571500">
              <a:buFont typeface="Wingdings" panose="05000000000000000000" pitchFamily="2" charset="2"/>
              <a:buChar char="ü"/>
            </a:pPr>
            <a:r>
              <a:rPr lang="en-US" dirty="0"/>
              <a:t>Internal promotions (511) up 7% from 2022</a:t>
            </a:r>
          </a:p>
          <a:p>
            <a:pPr marL="571500" indent="-571500">
              <a:buFont typeface="Wingdings" panose="05000000000000000000" pitchFamily="2" charset="2"/>
              <a:buChar char="ü"/>
            </a:pPr>
            <a:r>
              <a:rPr lang="en-US" dirty="0"/>
              <a:t>Separations (750) 13% higher in 2022, but 53% hire in 2022 compared to 2021</a:t>
            </a:r>
          </a:p>
          <a:p>
            <a:pPr marL="571500" indent="-571500">
              <a:buFont typeface="Wingdings" panose="05000000000000000000" pitchFamily="2" charset="2"/>
              <a:buChar char="ü"/>
            </a:pPr>
            <a:r>
              <a:rPr lang="en-US" dirty="0"/>
              <a:t>Collective bargaining agreement with Local Carmen’s 589 increasing bus operator salaries </a:t>
            </a:r>
          </a:p>
          <a:p>
            <a:pPr marL="571500" indent="-571500">
              <a:buFont typeface="Wingdings" panose="05000000000000000000" pitchFamily="2" charset="2"/>
              <a:buChar char="ü"/>
            </a:pPr>
            <a:r>
              <a:rPr lang="en-US" dirty="0"/>
              <a:t>Collective bargaining agreements with 7 other unions</a:t>
            </a:r>
          </a:p>
        </p:txBody>
      </p:sp>
    </p:spTree>
    <p:extLst>
      <p:ext uri="{BB962C8B-B14F-4D97-AF65-F5344CB8AC3E}">
        <p14:creationId xmlns:p14="http://schemas.microsoft.com/office/powerpoint/2010/main" val="262452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D6F94D-F9F3-8A03-5CED-815E4436EC20}"/>
              </a:ext>
            </a:extLst>
          </p:cNvPr>
          <p:cNvSpPr txBox="1"/>
          <p:nvPr/>
        </p:nvSpPr>
        <p:spPr>
          <a:xfrm>
            <a:off x="457200" y="267306"/>
            <a:ext cx="8229600" cy="857250"/>
          </a:xfrm>
          <a:prstGeom prst="rect">
            <a:avLst/>
          </a:prstGeom>
        </p:spPr>
        <p:txBody>
          <a:bodyPr vert="horz" lIns="91440" tIns="45720" rIns="91440" bIns="45720" rtlCol="0" anchor="ctr">
            <a:normAutofit/>
          </a:bodyPr>
          <a:lstStyle/>
          <a:p>
            <a:pPr marL="457200" marR="0" indent="-457200">
              <a:lnSpc>
                <a:spcPct val="90000"/>
              </a:lnSpc>
              <a:spcBef>
                <a:spcPct val="0"/>
              </a:spcBef>
              <a:spcAft>
                <a:spcPts val="600"/>
              </a:spcAft>
            </a:pPr>
            <a:r>
              <a:rPr lang="en-US" sz="2300" kern="1200" cap="all" dirty="0">
                <a:effectLst/>
                <a:latin typeface="Knockout-HTF49-Liteweight"/>
                <a:ea typeface="+mj-ea"/>
                <a:cs typeface="Knockout-HTF30-JuniorWelterwt"/>
              </a:rPr>
              <a:t>Current active Bus Operator Trainees: 124</a:t>
            </a:r>
          </a:p>
          <a:p>
            <a:pPr marL="457200" marR="0" indent="-457200">
              <a:lnSpc>
                <a:spcPct val="90000"/>
              </a:lnSpc>
              <a:spcBef>
                <a:spcPct val="0"/>
              </a:spcBef>
              <a:spcAft>
                <a:spcPts val="600"/>
              </a:spcAft>
            </a:pPr>
            <a:r>
              <a:rPr lang="en-US" sz="2300" kern="1200" cap="all" dirty="0">
                <a:effectLst/>
                <a:latin typeface="Knockout-HTF49-Liteweight"/>
                <a:ea typeface="+mj-ea"/>
                <a:cs typeface="Knockout-HTF30-JuniorWelterwt"/>
              </a:rPr>
              <a:t>Vacancies less Trainees: 151</a:t>
            </a:r>
          </a:p>
        </p:txBody>
      </p:sp>
      <p:graphicFrame>
        <p:nvGraphicFramePr>
          <p:cNvPr id="4" name="Content Placeholder 3">
            <a:extLst>
              <a:ext uri="{FF2B5EF4-FFF2-40B4-BE49-F238E27FC236}">
                <a16:creationId xmlns:a16="http://schemas.microsoft.com/office/drawing/2014/main" id="{4FCFA422-8CEE-C1B3-8209-9C37DCEABBD1}"/>
              </a:ext>
            </a:extLst>
          </p:cNvPr>
          <p:cNvGraphicFramePr>
            <a:graphicFrameLocks noGrp="1"/>
          </p:cNvGraphicFramePr>
          <p:nvPr>
            <p:ph idx="1"/>
            <p:extLst>
              <p:ext uri="{D42A27DB-BD31-4B8C-83A1-F6EECF244321}">
                <p14:modId xmlns:p14="http://schemas.microsoft.com/office/powerpoint/2010/main" val="950803140"/>
              </p:ext>
            </p:extLst>
          </p:nvPr>
        </p:nvGraphicFramePr>
        <p:xfrm>
          <a:off x="457200" y="1303515"/>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21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AF21-CCD4-D825-4740-A238DB7693C2}"/>
              </a:ext>
            </a:extLst>
          </p:cNvPr>
          <p:cNvSpPr>
            <a:spLocks noGrp="1"/>
          </p:cNvSpPr>
          <p:nvPr>
            <p:ph type="title"/>
          </p:nvPr>
        </p:nvSpPr>
        <p:spPr>
          <a:xfrm>
            <a:off x="457200" y="243452"/>
            <a:ext cx="8409481" cy="1375485"/>
          </a:xfrm>
        </p:spPr>
        <p:txBody>
          <a:bodyPr anchor="ctr">
            <a:normAutofit/>
          </a:bodyPr>
          <a:lstStyle/>
          <a:p>
            <a:pPr algn="ctr">
              <a:lnSpc>
                <a:spcPct val="90000"/>
              </a:lnSpc>
            </a:pPr>
            <a:r>
              <a:rPr lang="en-US" sz="3200" dirty="0"/>
              <a:t>2023 year In review </a:t>
            </a:r>
            <a:br>
              <a:rPr lang="en-US" sz="3200" dirty="0"/>
            </a:br>
            <a:r>
              <a:rPr lang="en-US" sz="3200" dirty="0"/>
              <a:t>MBTA safety, service, staffing</a:t>
            </a:r>
          </a:p>
        </p:txBody>
      </p:sp>
      <p:sp>
        <p:nvSpPr>
          <p:cNvPr id="3" name="Content Placeholder 2">
            <a:extLst>
              <a:ext uri="{FF2B5EF4-FFF2-40B4-BE49-F238E27FC236}">
                <a16:creationId xmlns:a16="http://schemas.microsoft.com/office/drawing/2014/main" id="{95365E11-DB41-97E9-6CC6-5A883223FA89}"/>
              </a:ext>
            </a:extLst>
          </p:cNvPr>
          <p:cNvSpPr>
            <a:spLocks noGrp="1"/>
          </p:cNvSpPr>
          <p:nvPr>
            <p:ph idx="1"/>
          </p:nvPr>
        </p:nvSpPr>
        <p:spPr>
          <a:xfrm>
            <a:off x="457200" y="1681659"/>
            <a:ext cx="7694428" cy="2635160"/>
          </a:xfrm>
        </p:spPr>
        <p:txBody>
          <a:bodyPr>
            <a:normAutofit fontScale="92500"/>
          </a:bodyPr>
          <a:lstStyle/>
          <a:p>
            <a:pPr algn="ctr"/>
            <a:r>
              <a:rPr lang="en-US" sz="2800" i="1" dirty="0">
                <a:effectLst/>
              </a:rPr>
              <a:t>Safe and reliable public transit service is essential to the economic vitality of the region—and to reaching our climate, equity, and mobility goals</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200" i="1" dirty="0">
                <a:effectLst/>
                <a:latin typeface="Calibri" panose="020F0502020204030204" pitchFamily="34" charset="0"/>
                <a:ea typeface="Calibri" panose="020F0502020204030204" pitchFamily="34" charset="0"/>
                <a:cs typeface="Times New Roman" panose="02020603050405020304" pitchFamily="18" charset="0"/>
              </a:rPr>
              <a:t>To meet the current and future needs of our riders and our economy, </a:t>
            </a:r>
            <a:br>
              <a:rPr lang="en-US" sz="2200" i="1" dirty="0">
                <a:effectLst/>
                <a:latin typeface="Calibri" panose="020F0502020204030204" pitchFamily="34" charset="0"/>
                <a:ea typeface="Calibri" panose="020F0502020204030204" pitchFamily="34" charset="0"/>
                <a:cs typeface="Times New Roman" panose="02020603050405020304" pitchFamily="18" charset="0"/>
              </a:rPr>
            </a:br>
            <a:r>
              <a:rPr lang="en-US" sz="2200" i="1" dirty="0">
                <a:effectLst/>
                <a:latin typeface="Calibri" panose="020F0502020204030204" pitchFamily="34" charset="0"/>
                <a:ea typeface="Calibri" panose="020F0502020204030204" pitchFamily="34" charset="0"/>
                <a:cs typeface="Times New Roman" panose="02020603050405020304" pitchFamily="18" charset="0"/>
              </a:rPr>
              <a:t>the MBTA must address major safety, service, and staffing challenges</a:t>
            </a:r>
            <a:endParaRPr lang="en-US" sz="4300" i="1" dirty="0"/>
          </a:p>
        </p:txBody>
      </p:sp>
    </p:spTree>
    <p:extLst>
      <p:ext uri="{BB962C8B-B14F-4D97-AF65-F5344CB8AC3E}">
        <p14:creationId xmlns:p14="http://schemas.microsoft.com/office/powerpoint/2010/main" val="75946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1FF3-B137-4908-C2C2-9C772FE85868}"/>
              </a:ext>
            </a:extLst>
          </p:cNvPr>
          <p:cNvSpPr>
            <a:spLocks noGrp="1"/>
          </p:cNvSpPr>
          <p:nvPr>
            <p:ph type="title"/>
          </p:nvPr>
        </p:nvSpPr>
        <p:spPr/>
        <p:txBody>
          <a:bodyPr>
            <a:noAutofit/>
          </a:bodyPr>
          <a:lstStyle/>
          <a:p>
            <a:r>
              <a:rPr lang="en-US" sz="2800" dirty="0"/>
              <a:t>Operations Control Center Dispatcher Status</a:t>
            </a:r>
          </a:p>
        </p:txBody>
      </p:sp>
      <p:sp>
        <p:nvSpPr>
          <p:cNvPr id="3" name="Content Placeholder 2">
            <a:extLst>
              <a:ext uri="{FF2B5EF4-FFF2-40B4-BE49-F238E27FC236}">
                <a16:creationId xmlns:a16="http://schemas.microsoft.com/office/drawing/2014/main" id="{D154F5FC-FCC3-566F-C35E-0737EEFB5899}"/>
              </a:ext>
            </a:extLst>
          </p:cNvPr>
          <p:cNvSpPr>
            <a:spLocks noGrp="1"/>
          </p:cNvSpPr>
          <p:nvPr>
            <p:ph idx="1"/>
          </p:nvPr>
        </p:nvSpPr>
        <p:spPr/>
        <p:txBody>
          <a:bodyPr>
            <a:normAutofit fontScale="62500" lnSpcReduction="20000"/>
          </a:bodyPr>
          <a:lstStyle/>
          <a:p>
            <a:r>
              <a:rPr lang="en-US" dirty="0"/>
              <a:t>The data includes Heavy Rail, Light Rail, and Bus Dispatchers, as well as Dispatchers who are on leave. It does not include Spare Dispatchers.</a:t>
            </a:r>
          </a:p>
          <a:p>
            <a:endParaRPr lang="en-US" dirty="0"/>
          </a:p>
          <a:p>
            <a:pPr marL="571500" indent="-571500">
              <a:buFont typeface="Wingdings" panose="05000000000000000000" pitchFamily="2" charset="2"/>
              <a:buChar char="ü"/>
            </a:pPr>
            <a:r>
              <a:rPr lang="en-US" dirty="0"/>
              <a:t>Total Full Time Dispatchers: 55 </a:t>
            </a:r>
            <a:br>
              <a:rPr lang="en-US" dirty="0"/>
            </a:br>
            <a:r>
              <a:rPr lang="en-US" dirty="0"/>
              <a:t>(26 Heavy Rail, 12 Light Rail, 17 Bus)</a:t>
            </a:r>
          </a:p>
          <a:p>
            <a:pPr marL="571500" indent="-571500">
              <a:buFont typeface="Wingdings" panose="05000000000000000000" pitchFamily="2" charset="2"/>
              <a:buChar char="ü"/>
            </a:pPr>
            <a:r>
              <a:rPr lang="en-US" dirty="0"/>
              <a:t>Budgeted Headcount: 72 </a:t>
            </a:r>
            <a:br>
              <a:rPr lang="en-US" dirty="0"/>
            </a:br>
            <a:r>
              <a:rPr lang="en-US" dirty="0"/>
              <a:t>(30 Heavy Rail, 15 Light Rail, 27 Bus)</a:t>
            </a:r>
          </a:p>
          <a:p>
            <a:pPr marL="571500" indent="-571500">
              <a:buFont typeface="Wingdings" panose="05000000000000000000" pitchFamily="2" charset="2"/>
              <a:buChar char="ü"/>
            </a:pPr>
            <a:r>
              <a:rPr lang="en-US" dirty="0"/>
              <a:t>Dispatcher Vacancies: 17 </a:t>
            </a:r>
            <a:br>
              <a:rPr lang="en-US" dirty="0"/>
            </a:br>
            <a:r>
              <a:rPr lang="en-US" dirty="0"/>
              <a:t>(4 Heavy Rail, 3 Light Rail, 10 Bus)</a:t>
            </a:r>
          </a:p>
        </p:txBody>
      </p:sp>
    </p:spTree>
    <p:extLst>
      <p:ext uri="{BB962C8B-B14F-4D97-AF65-F5344CB8AC3E}">
        <p14:creationId xmlns:p14="http://schemas.microsoft.com/office/powerpoint/2010/main" val="91025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3AEE-A48B-1839-5BAE-CA81A93D6465}"/>
              </a:ext>
            </a:extLst>
          </p:cNvPr>
          <p:cNvSpPr>
            <a:spLocks noGrp="1"/>
          </p:cNvSpPr>
          <p:nvPr>
            <p:ph type="title"/>
          </p:nvPr>
        </p:nvSpPr>
        <p:spPr/>
        <p:txBody>
          <a:bodyPr/>
          <a:lstStyle/>
          <a:p>
            <a:r>
              <a:rPr lang="en-US" dirty="0"/>
              <a:t>Questions?</a:t>
            </a:r>
          </a:p>
        </p:txBody>
      </p:sp>
      <p:sp>
        <p:nvSpPr>
          <p:cNvPr id="5" name="Content Placeholder 4">
            <a:extLst>
              <a:ext uri="{FF2B5EF4-FFF2-40B4-BE49-F238E27FC236}">
                <a16:creationId xmlns:a16="http://schemas.microsoft.com/office/drawing/2014/main" id="{C2FE65AB-BB74-722E-66FF-1297E23BADC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7699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c-PP2 aerial with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8" y="0"/>
            <a:ext cx="9438199" cy="5143500"/>
          </a:xfrm>
          <a:prstGeom prst="rect">
            <a:avLst/>
          </a:prstGeom>
        </p:spPr>
      </p:pic>
      <p:sp>
        <p:nvSpPr>
          <p:cNvPr id="7" name="Rectangle 6"/>
          <p:cNvSpPr/>
          <p:nvPr/>
        </p:nvSpPr>
        <p:spPr>
          <a:xfrm>
            <a:off x="958200" y="787179"/>
            <a:ext cx="3534287" cy="858742"/>
          </a:xfrm>
          <a:prstGeom prst="rect">
            <a:avLst/>
          </a:prstGeom>
          <a:solidFill>
            <a:srgbClr val="E7A614"/>
          </a:solidFill>
          <a:ln>
            <a:solidFill>
              <a:srgbClr val="E7A61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latin typeface="Knockout-HTF49-Liteweight" pitchFamily="50" charset="0"/>
              </a:rPr>
              <a:t>THANK YOU</a:t>
            </a:r>
          </a:p>
        </p:txBody>
      </p:sp>
    </p:spTree>
    <p:extLst>
      <p:ext uri="{BB962C8B-B14F-4D97-AF65-F5344CB8AC3E}">
        <p14:creationId xmlns:p14="http://schemas.microsoft.com/office/powerpoint/2010/main" val="332277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6EB0-B3F0-36DF-165C-B48BBCDD1DE6}"/>
              </a:ext>
            </a:extLst>
          </p:cNvPr>
          <p:cNvSpPr>
            <a:spLocks noGrp="1"/>
          </p:cNvSpPr>
          <p:nvPr>
            <p:ph type="title"/>
          </p:nvPr>
        </p:nvSpPr>
        <p:spPr>
          <a:xfrm>
            <a:off x="457201" y="253576"/>
            <a:ext cx="8229600" cy="857250"/>
          </a:xfrm>
        </p:spPr>
        <p:txBody>
          <a:bodyPr anchor="ctr">
            <a:noAutofit/>
          </a:bodyPr>
          <a:lstStyle/>
          <a:p>
            <a:r>
              <a:rPr lang="en-US" sz="3200" dirty="0"/>
              <a:t>Sumner Tunnel Closure</a:t>
            </a:r>
            <a:br>
              <a:rPr lang="en-US" sz="3200" dirty="0"/>
            </a:br>
            <a:r>
              <a:rPr lang="en-US" sz="3200" dirty="0"/>
              <a:t>#Ditchthedrive effective</a:t>
            </a:r>
          </a:p>
        </p:txBody>
      </p:sp>
      <p:sp>
        <p:nvSpPr>
          <p:cNvPr id="27" name="Text Placeholder 3">
            <a:extLst>
              <a:ext uri="{FF2B5EF4-FFF2-40B4-BE49-F238E27FC236}">
                <a16:creationId xmlns:a16="http://schemas.microsoft.com/office/drawing/2014/main" id="{B1A16123-43D6-8D5E-351F-2F7757322367}"/>
              </a:ext>
            </a:extLst>
          </p:cNvPr>
          <p:cNvSpPr>
            <a:spLocks noGrp="1"/>
          </p:cNvSpPr>
          <p:nvPr>
            <p:ph type="body" sz="half" idx="2"/>
          </p:nvPr>
        </p:nvSpPr>
        <p:spPr>
          <a:xfrm>
            <a:off x="457200" y="4629151"/>
            <a:ext cx="5816600" cy="425449"/>
          </a:xfrm>
        </p:spPr>
        <p:txBody>
          <a:bodyPr/>
          <a:lstStyle/>
          <a:p>
            <a:endParaRPr lang="en-US" dirty="0"/>
          </a:p>
        </p:txBody>
      </p:sp>
      <p:graphicFrame>
        <p:nvGraphicFramePr>
          <p:cNvPr id="23" name="Content Placeholder 5">
            <a:extLst>
              <a:ext uri="{FF2B5EF4-FFF2-40B4-BE49-F238E27FC236}">
                <a16:creationId xmlns:a16="http://schemas.microsoft.com/office/drawing/2014/main" id="{516ACB53-6FC2-9470-A706-646190976A63}"/>
              </a:ext>
            </a:extLst>
          </p:cNvPr>
          <p:cNvGraphicFramePr/>
          <p:nvPr/>
        </p:nvGraphicFramePr>
        <p:xfrm>
          <a:off x="457201" y="1287505"/>
          <a:ext cx="8229600" cy="3116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91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A222CB7-7CD0-C551-CF4D-1FC8AC9BFFDF}"/>
              </a:ext>
            </a:extLst>
          </p:cNvPr>
          <p:cNvSpPr>
            <a:spLocks noGrp="1"/>
          </p:cNvSpPr>
          <p:nvPr>
            <p:ph type="title"/>
          </p:nvPr>
        </p:nvSpPr>
        <p:spPr>
          <a:xfrm>
            <a:off x="457200" y="274745"/>
            <a:ext cx="8229600" cy="857250"/>
          </a:xfrm>
        </p:spPr>
        <p:txBody>
          <a:bodyPr anchor="t">
            <a:normAutofit/>
          </a:bodyPr>
          <a:lstStyle/>
          <a:p>
            <a:r>
              <a:rPr lang="en-US" dirty="0"/>
              <a:t>Fare policy induces demand</a:t>
            </a:r>
          </a:p>
        </p:txBody>
      </p:sp>
      <p:sp>
        <p:nvSpPr>
          <p:cNvPr id="12" name="Text Placeholder 3">
            <a:extLst>
              <a:ext uri="{FF2B5EF4-FFF2-40B4-BE49-F238E27FC236}">
                <a16:creationId xmlns:a16="http://schemas.microsoft.com/office/drawing/2014/main" id="{83D61040-9330-15C1-D00E-794811180A45}"/>
              </a:ext>
            </a:extLst>
          </p:cNvPr>
          <p:cNvSpPr>
            <a:spLocks noGrp="1"/>
          </p:cNvSpPr>
          <p:nvPr>
            <p:ph idx="1"/>
          </p:nvPr>
        </p:nvSpPr>
        <p:spPr>
          <a:xfrm>
            <a:off x="457200" y="1284819"/>
            <a:ext cx="4019550" cy="3394472"/>
          </a:xfrm>
        </p:spPr>
        <p:txBody>
          <a:bodyPr>
            <a:normAutofit/>
          </a:bodyPr>
          <a:lstStyle/>
          <a:p>
            <a:pPr marL="571500" lvl="1" indent="-571500">
              <a:lnSpc>
                <a:spcPct val="140000"/>
              </a:lnSpc>
              <a:buFont typeface="Wingdings" panose="05000000000000000000" pitchFamily="2" charset="2"/>
              <a:buChar char="ü"/>
            </a:pPr>
            <a:r>
              <a:rPr lang="en-US" sz="1700" cap="none" dirty="0">
                <a:latin typeface="+mj-lt"/>
              </a:rPr>
              <a:t>31% &amp; 89% increase in average weekday ridership in July &amp; August 2023 compared to 2022</a:t>
            </a:r>
          </a:p>
          <a:p>
            <a:pPr marL="800100" lvl="2" indent="-571500">
              <a:lnSpc>
                <a:spcPct val="140000"/>
              </a:lnSpc>
              <a:buFont typeface="Wingdings" panose="05000000000000000000" pitchFamily="2" charset="2"/>
              <a:buChar char="Ø"/>
            </a:pPr>
            <a:r>
              <a:rPr lang="en-US" sz="1500" cap="none" dirty="0">
                <a:latin typeface="+mj-lt"/>
              </a:rPr>
              <a:t>10% more riders in July 2023 compared to June 2023 </a:t>
            </a:r>
          </a:p>
          <a:p>
            <a:pPr marL="800100" lvl="2" indent="-571500">
              <a:lnSpc>
                <a:spcPct val="140000"/>
              </a:lnSpc>
              <a:buFont typeface="Wingdings" panose="05000000000000000000" pitchFamily="2" charset="2"/>
              <a:buChar char="Ø"/>
            </a:pPr>
            <a:r>
              <a:rPr lang="en-US" sz="1500" cap="none" dirty="0">
                <a:latin typeface="+mj-lt"/>
              </a:rPr>
              <a:t>12% more riders in August 2023 than July 2023</a:t>
            </a:r>
            <a:r>
              <a:rPr lang="en-US" sz="1500" dirty="0">
                <a:latin typeface="+mj-lt"/>
              </a:rPr>
              <a:t>.  </a:t>
            </a:r>
          </a:p>
        </p:txBody>
      </p:sp>
      <p:graphicFrame>
        <p:nvGraphicFramePr>
          <p:cNvPr id="5" name="Content Placeholder 4">
            <a:extLst>
              <a:ext uri="{FF2B5EF4-FFF2-40B4-BE49-F238E27FC236}">
                <a16:creationId xmlns:a16="http://schemas.microsoft.com/office/drawing/2014/main" id="{BEF865BB-8224-3FD4-2D23-DC13114E045D}"/>
              </a:ext>
            </a:extLst>
          </p:cNvPr>
          <p:cNvGraphicFramePr>
            <a:graphicFrameLocks noGrp="1"/>
          </p:cNvGraphicFramePr>
          <p:nvPr>
            <p:ph idx="1"/>
          </p:nvPr>
        </p:nvGraphicFramePr>
        <p:xfrm>
          <a:off x="4291566" y="1250454"/>
          <a:ext cx="401955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E60AAFE-151F-D932-5346-CD45E52CFA7B}"/>
              </a:ext>
            </a:extLst>
          </p:cNvPr>
          <p:cNvSpPr txBox="1"/>
          <p:nvPr/>
        </p:nvSpPr>
        <p:spPr>
          <a:xfrm>
            <a:off x="4171507" y="4644926"/>
            <a:ext cx="4259668" cy="184666"/>
          </a:xfrm>
          <a:prstGeom prst="rect">
            <a:avLst/>
          </a:prstGeom>
          <a:noFill/>
        </p:spPr>
        <p:txBody>
          <a:bodyPr wrap="square">
            <a:spAutoFit/>
          </a:bodyPr>
          <a:lstStyle/>
          <a:p>
            <a:r>
              <a:rPr lang="en-US" sz="600" dirty="0">
                <a:hlinkClick r:id="rId3"/>
              </a:rPr>
              <a:t>https://mbta-massdot.opendata.arcgis.com/datasets/MassDOT::mbta-commuter-rail-ridership-by-service-date-and-line/explore</a:t>
            </a:r>
            <a:endParaRPr lang="en-US" sz="600" dirty="0"/>
          </a:p>
        </p:txBody>
      </p:sp>
    </p:spTree>
    <p:extLst>
      <p:ext uri="{BB962C8B-B14F-4D97-AF65-F5344CB8AC3E}">
        <p14:creationId xmlns:p14="http://schemas.microsoft.com/office/powerpoint/2010/main" val="15495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77B310F-F516-260A-B985-BFBEAB772B8B}"/>
              </a:ext>
            </a:extLst>
          </p:cNvPr>
          <p:cNvSpPr>
            <a:spLocks noGrp="1"/>
          </p:cNvSpPr>
          <p:nvPr>
            <p:ph type="title"/>
          </p:nvPr>
        </p:nvSpPr>
        <p:spPr>
          <a:xfrm>
            <a:off x="457200" y="274745"/>
            <a:ext cx="8229600" cy="857250"/>
          </a:xfrm>
        </p:spPr>
        <p:txBody>
          <a:bodyPr vert="horz" lIns="91440" tIns="45720" rIns="91440" bIns="45720" rtlCol="0" anchor="t">
            <a:normAutofit/>
          </a:bodyPr>
          <a:lstStyle/>
          <a:p>
            <a:pPr>
              <a:lnSpc>
                <a:spcPct val="90000"/>
              </a:lnSpc>
            </a:pPr>
            <a:r>
              <a:rPr lang="en-US" sz="4100" kern="1200" cap="all" dirty="0">
                <a:latin typeface="Knockout-HTF49-Liteweight"/>
                <a:ea typeface="+mj-ea"/>
                <a:cs typeface="Knockout-HTF30-JuniorWelterwt"/>
              </a:rPr>
              <a:t>Fare policy promotes mode shift</a:t>
            </a:r>
          </a:p>
        </p:txBody>
      </p:sp>
      <p:sp>
        <p:nvSpPr>
          <p:cNvPr id="6" name="TextBox 5">
            <a:extLst>
              <a:ext uri="{FF2B5EF4-FFF2-40B4-BE49-F238E27FC236}">
                <a16:creationId xmlns:a16="http://schemas.microsoft.com/office/drawing/2014/main" id="{4C1AE4E1-734E-F60E-5BB6-596E40276F43}"/>
              </a:ext>
            </a:extLst>
          </p:cNvPr>
          <p:cNvSpPr txBox="1"/>
          <p:nvPr/>
        </p:nvSpPr>
        <p:spPr>
          <a:xfrm>
            <a:off x="457200" y="1284819"/>
            <a:ext cx="4019550" cy="3394472"/>
          </a:xfrm>
          <a:prstGeom prst="rect">
            <a:avLst/>
          </a:prstGeom>
        </p:spPr>
        <p:txBody>
          <a:bodyPr vert="horz" lIns="91440" tIns="45720" rIns="91440" bIns="45720" rtlCol="0">
            <a:normAutofit fontScale="92500" lnSpcReduction="10000"/>
          </a:bodyPr>
          <a:lstStyle/>
          <a:p>
            <a:pPr marL="457200" indent="-457200">
              <a:spcBef>
                <a:spcPct val="20000"/>
              </a:spcBef>
              <a:buFont typeface="Wingdings" panose="05000000000000000000" pitchFamily="2" charset="2"/>
              <a:buChar char="ü"/>
            </a:pPr>
            <a:r>
              <a:rPr lang="en-US" sz="2400" b="0" i="0" kern="1200" dirty="0"/>
              <a:t>42% and 44% increase in average weekday ridership July and August 2023 compared to July and August 2022</a:t>
            </a:r>
          </a:p>
          <a:p>
            <a:pPr marL="457200" indent="-457200">
              <a:spcBef>
                <a:spcPct val="20000"/>
              </a:spcBef>
              <a:buFont typeface="Wingdings" panose="05000000000000000000" pitchFamily="2" charset="2"/>
              <a:buChar char="ü"/>
            </a:pPr>
            <a:r>
              <a:rPr lang="en-US" sz="2400" b="0" i="0" kern="1200" dirty="0"/>
              <a:t>41% and 46% increase in average weekend ridership July and august 2023 compared to July and august 2022</a:t>
            </a:r>
          </a:p>
          <a:p>
            <a:pPr>
              <a:spcBef>
                <a:spcPct val="20000"/>
              </a:spcBef>
            </a:pPr>
            <a:endParaRPr lang="en-US" sz="2400" b="0" i="0" kern="1200" dirty="0"/>
          </a:p>
        </p:txBody>
      </p:sp>
      <p:graphicFrame>
        <p:nvGraphicFramePr>
          <p:cNvPr id="4" name="Content Placeholder 3">
            <a:extLst>
              <a:ext uri="{FF2B5EF4-FFF2-40B4-BE49-F238E27FC236}">
                <a16:creationId xmlns:a16="http://schemas.microsoft.com/office/drawing/2014/main" id="{DA705F32-CA67-C8F2-FFA1-083ADF000781}"/>
              </a:ext>
            </a:extLst>
          </p:cNvPr>
          <p:cNvGraphicFramePr>
            <a:graphicFrameLocks noGrp="1"/>
          </p:cNvGraphicFramePr>
          <p:nvPr>
            <p:ph idx="1"/>
          </p:nvPr>
        </p:nvGraphicFramePr>
        <p:xfrm>
          <a:off x="4667250" y="1284819"/>
          <a:ext cx="401955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3">
            <a:extLst>
              <a:ext uri="{FF2B5EF4-FFF2-40B4-BE49-F238E27FC236}">
                <a16:creationId xmlns:a16="http://schemas.microsoft.com/office/drawing/2014/main" id="{BAB93642-501E-D27C-E00C-D46AE6C27269}"/>
              </a:ext>
            </a:extLst>
          </p:cNvPr>
          <p:cNvSpPr txBox="1">
            <a:spLocks/>
          </p:cNvSpPr>
          <p:nvPr/>
        </p:nvSpPr>
        <p:spPr>
          <a:xfrm>
            <a:off x="233916" y="4828549"/>
            <a:ext cx="5706730" cy="259872"/>
          </a:xfrm>
          <a:prstGeom prst="rect">
            <a:avLst/>
          </a:prstGeom>
        </p:spPr>
        <p:txBody>
          <a:bodyPr>
            <a:normAutofit/>
          </a:bodyPr>
          <a:lstStyle>
            <a:lvl1pPr marL="0" indent="0" algn="l" defTabSz="457200" rtl="0" eaLnBrk="1" latinLnBrk="0" hangingPunct="1">
              <a:spcBef>
                <a:spcPct val="20000"/>
              </a:spcBef>
              <a:buFontTx/>
              <a:buNone/>
              <a:defRPr sz="3600" b="0" i="0" kern="1200">
                <a:solidFill>
                  <a:schemeClr val="tx1"/>
                </a:solidFill>
                <a:latin typeface="Akkurat Pro Bold"/>
                <a:ea typeface="+mn-ea"/>
                <a:cs typeface="Akkurat Pro Bold"/>
              </a:defRPr>
            </a:lvl1pPr>
            <a:lvl2pPr marL="0" indent="0" algn="l" defTabSz="457200" rtl="0" eaLnBrk="1" latinLnBrk="0" hangingPunct="1">
              <a:lnSpc>
                <a:spcPct val="150000"/>
              </a:lnSpc>
              <a:spcBef>
                <a:spcPct val="20000"/>
              </a:spcBef>
              <a:buFontTx/>
              <a:buNone/>
              <a:defRPr sz="2000" b="0" i="0" kern="1200" cap="all">
                <a:solidFill>
                  <a:schemeClr val="tx1"/>
                </a:solidFill>
                <a:latin typeface="Akkurat Pro Bold"/>
                <a:ea typeface="+mn-ea"/>
                <a:cs typeface="Akkurat Pro Bold"/>
              </a:defRPr>
            </a:lvl2pPr>
            <a:lvl3pPr marL="0" indent="-274320" algn="l" defTabSz="457200" rtl="0" eaLnBrk="1" latinLnBrk="0" hangingPunct="1">
              <a:spcBef>
                <a:spcPts val="1032"/>
              </a:spcBef>
              <a:buFont typeface="Arial"/>
              <a:buChar char="•"/>
              <a:defRPr sz="1800" b="0" i="0" kern="1200">
                <a:solidFill>
                  <a:schemeClr val="tx1"/>
                </a:solidFill>
                <a:latin typeface="Akkurat Pro Bold"/>
                <a:ea typeface="+mn-ea"/>
                <a:cs typeface="Akkurat Pro Bold"/>
              </a:defRPr>
            </a:lvl3pPr>
            <a:lvl4pPr marL="502920" indent="-228600" algn="l" defTabSz="457200" rtl="0" eaLnBrk="1" latinLnBrk="0" hangingPunct="1">
              <a:spcBef>
                <a:spcPts val="1032"/>
              </a:spcBef>
              <a:buFont typeface="Arial"/>
              <a:buChar char="–"/>
              <a:defRPr sz="1800" b="0" i="0" kern="1200">
                <a:solidFill>
                  <a:srgbClr val="747474"/>
                </a:solidFill>
                <a:latin typeface="Akkurat Pro Bold"/>
                <a:ea typeface="+mn-ea"/>
                <a:cs typeface="Akkurat Pro Bold"/>
              </a:defRPr>
            </a:lvl4pPr>
            <a:lvl5pPr marL="2057400" indent="-228600" algn="l" defTabSz="457200" rtl="0" eaLnBrk="1" latinLnBrk="0" hangingPunct="1">
              <a:spcBef>
                <a:spcPct val="20000"/>
              </a:spcBef>
              <a:buFont typeface="Arial"/>
              <a:buChar char="»"/>
              <a:defRPr sz="1800" b="0" i="0" kern="1200">
                <a:solidFill>
                  <a:schemeClr val="tx1"/>
                </a:solidFill>
                <a:latin typeface="Akkurat Pro Bold"/>
                <a:ea typeface="+mn-ea"/>
                <a:cs typeface="Akkurat Pro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hlinkClick r:id="rId3"/>
              </a:rPr>
              <a:t>https://massdot.app.box.com/s/21j0q5di9ewzl0abt6kdh5x8j8ok9964?sortColumn=date&amp;sortDirection=DESC</a:t>
            </a:r>
            <a:endParaRPr lang="en-US" sz="900" dirty="0"/>
          </a:p>
        </p:txBody>
      </p:sp>
    </p:spTree>
    <p:extLst>
      <p:ext uri="{BB962C8B-B14F-4D97-AF65-F5344CB8AC3E}">
        <p14:creationId xmlns:p14="http://schemas.microsoft.com/office/powerpoint/2010/main" val="385188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9A9A-490D-B8CF-2CE0-A4222DE8B939}"/>
              </a:ext>
            </a:extLst>
          </p:cNvPr>
          <p:cNvSpPr>
            <a:spLocks noGrp="1"/>
          </p:cNvSpPr>
          <p:nvPr>
            <p:ph type="title"/>
          </p:nvPr>
        </p:nvSpPr>
        <p:spPr/>
        <p:txBody>
          <a:bodyPr>
            <a:noAutofit/>
          </a:bodyPr>
          <a:lstStyle/>
          <a:p>
            <a:r>
              <a:rPr lang="en-US" sz="4000" dirty="0"/>
              <a:t>Major increase at airport station</a:t>
            </a:r>
          </a:p>
        </p:txBody>
      </p:sp>
      <p:sp>
        <p:nvSpPr>
          <p:cNvPr id="4" name="Text Placeholder 3">
            <a:extLst>
              <a:ext uri="{FF2B5EF4-FFF2-40B4-BE49-F238E27FC236}">
                <a16:creationId xmlns:a16="http://schemas.microsoft.com/office/drawing/2014/main" id="{BABF0164-D8BA-8E85-24A2-EA0C3FD501B1}"/>
              </a:ext>
            </a:extLst>
          </p:cNvPr>
          <p:cNvSpPr>
            <a:spLocks noGrp="1"/>
          </p:cNvSpPr>
          <p:nvPr>
            <p:ph type="body" sz="half" idx="2"/>
          </p:nvPr>
        </p:nvSpPr>
        <p:spPr>
          <a:xfrm>
            <a:off x="233916" y="4828549"/>
            <a:ext cx="5706730" cy="259872"/>
          </a:xfrm>
        </p:spPr>
        <p:txBody>
          <a:bodyPr>
            <a:normAutofit/>
          </a:bodyPr>
          <a:lstStyle/>
          <a:p>
            <a:r>
              <a:rPr lang="en-US" sz="900" dirty="0">
                <a:hlinkClick r:id="rId2"/>
              </a:rPr>
              <a:t>https://massdot.app.box.com/s/21j0q5di9ewzl0abt6kdh5x8j8ok9964?sortColumn=date&amp;sortDirection=DESC</a:t>
            </a:r>
            <a:endParaRPr lang="en-US" sz="900" dirty="0"/>
          </a:p>
        </p:txBody>
      </p:sp>
      <p:graphicFrame>
        <p:nvGraphicFramePr>
          <p:cNvPr id="5" name="Content Placeholder 4">
            <a:extLst>
              <a:ext uri="{FF2B5EF4-FFF2-40B4-BE49-F238E27FC236}">
                <a16:creationId xmlns:a16="http://schemas.microsoft.com/office/drawing/2014/main" id="{58E58C9A-25A9-7434-9F1E-93A409E13F5C}"/>
              </a:ext>
            </a:extLst>
          </p:cNvPr>
          <p:cNvGraphicFramePr>
            <a:graphicFrameLocks noGrp="1"/>
          </p:cNvGraphicFramePr>
          <p:nvPr>
            <p:ph idx="1"/>
          </p:nvPr>
        </p:nvGraphicFramePr>
        <p:xfrm>
          <a:off x="457200" y="1136901"/>
          <a:ext cx="4122294" cy="2954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D0F3A79-61A4-9E6B-D1BF-D2F8AD017E7A}"/>
              </a:ext>
            </a:extLst>
          </p:cNvPr>
          <p:cNvGraphicFramePr>
            <a:graphicFrameLocks/>
          </p:cNvGraphicFramePr>
          <p:nvPr/>
        </p:nvGraphicFramePr>
        <p:xfrm>
          <a:off x="4639457" y="1136901"/>
          <a:ext cx="4122294" cy="288729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7AB70B30-50B5-FFBC-D293-9E2C5D167234}"/>
              </a:ext>
            </a:extLst>
          </p:cNvPr>
          <p:cNvSpPr txBox="1"/>
          <p:nvPr/>
        </p:nvSpPr>
        <p:spPr>
          <a:xfrm>
            <a:off x="1071795" y="4167109"/>
            <a:ext cx="3432749" cy="523220"/>
          </a:xfrm>
          <a:prstGeom prst="rect">
            <a:avLst/>
          </a:prstGeom>
          <a:noFill/>
        </p:spPr>
        <p:txBody>
          <a:bodyPr wrap="square" rtlCol="0">
            <a:spAutoFit/>
          </a:bodyPr>
          <a:lstStyle/>
          <a:p>
            <a:r>
              <a:rPr lang="en-US" sz="1400" dirty="0"/>
              <a:t>59% &amp; 70% increases in weekday ridership at Airport Station in July and August 2023</a:t>
            </a:r>
          </a:p>
        </p:txBody>
      </p:sp>
      <p:sp>
        <p:nvSpPr>
          <p:cNvPr id="10" name="TextBox 9">
            <a:extLst>
              <a:ext uri="{FF2B5EF4-FFF2-40B4-BE49-F238E27FC236}">
                <a16:creationId xmlns:a16="http://schemas.microsoft.com/office/drawing/2014/main" id="{1DBF075C-8919-E8D2-396C-B45585F3AF57}"/>
              </a:ext>
            </a:extLst>
          </p:cNvPr>
          <p:cNvSpPr txBox="1"/>
          <p:nvPr/>
        </p:nvSpPr>
        <p:spPr>
          <a:xfrm>
            <a:off x="4838045" y="4167109"/>
            <a:ext cx="3432749" cy="523220"/>
          </a:xfrm>
          <a:prstGeom prst="rect">
            <a:avLst/>
          </a:prstGeom>
          <a:noFill/>
        </p:spPr>
        <p:txBody>
          <a:bodyPr wrap="square" rtlCol="0">
            <a:spAutoFit/>
          </a:bodyPr>
          <a:lstStyle/>
          <a:p>
            <a:r>
              <a:rPr lang="en-US" sz="1400" dirty="0"/>
              <a:t>45% &amp; 61% increase in weekend ridership at Airport Station in July and August 2023</a:t>
            </a:r>
          </a:p>
        </p:txBody>
      </p:sp>
    </p:spTree>
    <p:extLst>
      <p:ext uri="{BB962C8B-B14F-4D97-AF65-F5344CB8AC3E}">
        <p14:creationId xmlns:p14="http://schemas.microsoft.com/office/powerpoint/2010/main" val="135184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FBC6-F4A4-1C03-91C5-C927C212116F}"/>
              </a:ext>
            </a:extLst>
          </p:cNvPr>
          <p:cNvSpPr>
            <a:spLocks noGrp="1"/>
          </p:cNvSpPr>
          <p:nvPr>
            <p:ph type="title"/>
          </p:nvPr>
        </p:nvSpPr>
        <p:spPr/>
        <p:txBody>
          <a:bodyPr/>
          <a:lstStyle/>
          <a:p>
            <a:r>
              <a:rPr lang="en-US" dirty="0"/>
              <a:t>Safety, Service, Staffing </a:t>
            </a:r>
          </a:p>
        </p:txBody>
      </p:sp>
      <p:sp>
        <p:nvSpPr>
          <p:cNvPr id="3" name="Content Placeholder 2">
            <a:extLst>
              <a:ext uri="{FF2B5EF4-FFF2-40B4-BE49-F238E27FC236}">
                <a16:creationId xmlns:a16="http://schemas.microsoft.com/office/drawing/2014/main" id="{73AAB439-C94F-391B-0EC3-2454AB4E431C}"/>
              </a:ext>
            </a:extLst>
          </p:cNvPr>
          <p:cNvSpPr>
            <a:spLocks noGrp="1"/>
          </p:cNvSpPr>
          <p:nvPr>
            <p:ph idx="1"/>
          </p:nvPr>
        </p:nvSpPr>
        <p:spPr/>
        <p:txBody>
          <a:bodyPr>
            <a:normAutofit fontScale="70000" lnSpcReduction="20000"/>
          </a:bodyPr>
          <a:lstStyle/>
          <a:p>
            <a:pPr marL="571500" indent="-571500">
              <a:buFont typeface="Wingdings" panose="05000000000000000000" pitchFamily="2" charset="2"/>
              <a:buChar char="ü"/>
            </a:pPr>
            <a:r>
              <a:rPr lang="en-US" dirty="0"/>
              <a:t>Years of Underinvestment and System Neglect </a:t>
            </a:r>
          </a:p>
          <a:p>
            <a:pPr marL="571500" lvl="1" indent="-571500">
              <a:buFont typeface="Wingdings" panose="05000000000000000000" pitchFamily="2" charset="2"/>
              <a:buChar char="ü"/>
            </a:pPr>
            <a:r>
              <a:rPr lang="en-US" dirty="0"/>
              <a:t>Operating and capital budgets stressed </a:t>
            </a:r>
          </a:p>
          <a:p>
            <a:pPr marL="571500" lvl="1" indent="-571500">
              <a:buFont typeface="Wingdings" panose="05000000000000000000" pitchFamily="2" charset="2"/>
              <a:buChar char="ü"/>
            </a:pPr>
            <a:r>
              <a:rPr lang="en-US" dirty="0"/>
              <a:t>State of Good Repair estimate doubles in less than 5 years reaching $24Billion</a:t>
            </a:r>
          </a:p>
          <a:p>
            <a:pPr marL="571500" indent="-571500">
              <a:buFont typeface="Wingdings" panose="05000000000000000000" pitchFamily="2" charset="2"/>
              <a:buChar char="ü"/>
            </a:pPr>
            <a:r>
              <a:rPr lang="en-US" dirty="0"/>
              <a:t>Safety and Safety Culture Challenges</a:t>
            </a:r>
          </a:p>
          <a:p>
            <a:pPr marL="571500" lvl="1" indent="-571500">
              <a:buFont typeface="Wingdings" panose="05000000000000000000" pitchFamily="2" charset="2"/>
              <a:buChar char="ü"/>
            </a:pPr>
            <a:r>
              <a:rPr lang="en-US" dirty="0"/>
              <a:t>Federal Transportation administration safety management inspection</a:t>
            </a:r>
          </a:p>
          <a:p>
            <a:pPr marL="571500" lvl="1" indent="-571500">
              <a:buFont typeface="Wingdings" panose="05000000000000000000" pitchFamily="2" charset="2"/>
              <a:buChar char="ü"/>
            </a:pPr>
            <a:r>
              <a:rPr lang="en-US" dirty="0"/>
              <a:t>Safety culture</a:t>
            </a:r>
          </a:p>
          <a:p>
            <a:pPr marL="571500" indent="-571500">
              <a:buFont typeface="Wingdings" panose="05000000000000000000" pitchFamily="2" charset="2"/>
              <a:buChar char="ü"/>
            </a:pPr>
            <a:r>
              <a:rPr lang="en-US" dirty="0"/>
              <a:t>Policy and Procurement Decisions</a:t>
            </a:r>
          </a:p>
          <a:p>
            <a:pPr marL="571500" lvl="1" indent="-571500">
              <a:buFont typeface="Wingdings" panose="05000000000000000000" pitchFamily="2" charset="2"/>
              <a:buChar char="ü"/>
            </a:pPr>
            <a:r>
              <a:rPr lang="en-US" dirty="0"/>
              <a:t>CRRC Orange and Red Line contract</a:t>
            </a:r>
          </a:p>
          <a:p>
            <a:pPr marL="571500" lvl="1" indent="-571500">
              <a:buFont typeface="Wingdings" panose="05000000000000000000" pitchFamily="2" charset="2"/>
              <a:buChar char="ü"/>
            </a:pPr>
            <a:r>
              <a:rPr lang="en-US" dirty="0"/>
              <a:t>Forging Ahead</a:t>
            </a:r>
          </a:p>
        </p:txBody>
      </p:sp>
    </p:spTree>
    <p:extLst>
      <p:ext uri="{BB962C8B-B14F-4D97-AF65-F5344CB8AC3E}">
        <p14:creationId xmlns:p14="http://schemas.microsoft.com/office/powerpoint/2010/main" val="342875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852A-B39C-2044-0EA5-2851EE03DEEC}"/>
              </a:ext>
            </a:extLst>
          </p:cNvPr>
          <p:cNvSpPr>
            <a:spLocks noGrp="1"/>
          </p:cNvSpPr>
          <p:nvPr>
            <p:ph type="title"/>
          </p:nvPr>
        </p:nvSpPr>
        <p:spPr/>
        <p:txBody>
          <a:bodyPr>
            <a:noAutofit/>
          </a:bodyPr>
          <a:lstStyle/>
          <a:p>
            <a:r>
              <a:rPr lang="en-US" sz="4000" dirty="0"/>
              <a:t>Snapshot: Safety, Service, Staffing</a:t>
            </a:r>
          </a:p>
        </p:txBody>
      </p:sp>
      <p:sp>
        <p:nvSpPr>
          <p:cNvPr id="3" name="Content Placeholder 2">
            <a:extLst>
              <a:ext uri="{FF2B5EF4-FFF2-40B4-BE49-F238E27FC236}">
                <a16:creationId xmlns:a16="http://schemas.microsoft.com/office/drawing/2014/main" id="{35FF7EA0-C129-54DA-6BC9-D8F7B8667050}"/>
              </a:ext>
            </a:extLst>
          </p:cNvPr>
          <p:cNvSpPr>
            <a:spLocks noGrp="1"/>
          </p:cNvSpPr>
          <p:nvPr>
            <p:ph idx="1"/>
          </p:nvPr>
        </p:nvSpPr>
        <p:spPr/>
        <p:txBody>
          <a:bodyPr>
            <a:normAutofit fontScale="85000" lnSpcReduction="10000"/>
          </a:bodyPr>
          <a:lstStyle/>
          <a:p>
            <a:r>
              <a:rPr lang="en-US" dirty="0"/>
              <a:t>In 2023, A Better starts tracking key performance metrics and data trends using publicly available data and reporting to members </a:t>
            </a:r>
          </a:p>
          <a:p>
            <a:pPr marL="571500" indent="-571500">
              <a:buFont typeface="Wingdings" panose="05000000000000000000" pitchFamily="2" charset="2"/>
              <a:buChar char="Ø"/>
            </a:pPr>
            <a:r>
              <a:rPr lang="en-US" dirty="0"/>
              <a:t>Safety: FTA Response, Speed Restrictions,  </a:t>
            </a:r>
          </a:p>
          <a:p>
            <a:pPr marL="571500" indent="-571500">
              <a:buFont typeface="Wingdings" panose="05000000000000000000" pitchFamily="2" charset="2"/>
              <a:buChar char="Ø"/>
            </a:pPr>
            <a:r>
              <a:rPr lang="en-US" dirty="0"/>
              <a:t>Service: Service levels, Ridership, </a:t>
            </a:r>
          </a:p>
          <a:p>
            <a:pPr marL="571500" indent="-571500">
              <a:buFont typeface="Wingdings" panose="05000000000000000000" pitchFamily="2" charset="2"/>
              <a:buChar char="Ø"/>
            </a:pPr>
            <a:r>
              <a:rPr lang="en-US" dirty="0"/>
              <a:t>Staffing: General Trends, Bus and Operations Control Center Hiring</a:t>
            </a:r>
          </a:p>
          <a:p>
            <a:endParaRPr lang="en-US" dirty="0"/>
          </a:p>
        </p:txBody>
      </p:sp>
    </p:spTree>
    <p:extLst>
      <p:ext uri="{BB962C8B-B14F-4D97-AF65-F5344CB8AC3E}">
        <p14:creationId xmlns:p14="http://schemas.microsoft.com/office/powerpoint/2010/main" val="137838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3B59-1381-D0CC-BD63-2B9C3645EBD5}"/>
              </a:ext>
            </a:extLst>
          </p:cNvPr>
          <p:cNvSpPr>
            <a:spLocks noGrp="1"/>
          </p:cNvSpPr>
          <p:nvPr>
            <p:ph type="title"/>
          </p:nvPr>
        </p:nvSpPr>
        <p:spPr/>
        <p:txBody>
          <a:bodyPr>
            <a:normAutofit/>
          </a:bodyPr>
          <a:lstStyle/>
          <a:p>
            <a:r>
              <a:rPr lang="en-US" dirty="0"/>
              <a:t>Safety</a:t>
            </a:r>
          </a:p>
        </p:txBody>
      </p:sp>
      <p:sp>
        <p:nvSpPr>
          <p:cNvPr id="3" name="Content Placeholder 2">
            <a:extLst>
              <a:ext uri="{FF2B5EF4-FFF2-40B4-BE49-F238E27FC236}">
                <a16:creationId xmlns:a16="http://schemas.microsoft.com/office/drawing/2014/main" id="{E2E50F73-3CFC-34A1-BDD0-B7A0CF05ED37}"/>
              </a:ext>
            </a:extLst>
          </p:cNvPr>
          <p:cNvSpPr>
            <a:spLocks noGrp="1"/>
          </p:cNvSpPr>
          <p:nvPr>
            <p:ph idx="1"/>
          </p:nvPr>
        </p:nvSpPr>
        <p:spPr>
          <a:xfrm>
            <a:off x="457201" y="1303407"/>
            <a:ext cx="7793664" cy="3594527"/>
          </a:xfrm>
        </p:spPr>
        <p:txBody>
          <a:bodyPr>
            <a:normAutofit fontScale="70000" lnSpcReduction="20000"/>
          </a:bodyPr>
          <a:lstStyle/>
          <a:p>
            <a:pPr marL="571500" indent="-571500">
              <a:buFont typeface="Wingdings" panose="05000000000000000000" pitchFamily="2" charset="2"/>
              <a:buChar char="ü"/>
            </a:pPr>
            <a:r>
              <a:rPr lang="en-US" dirty="0"/>
              <a:t>Federal Transit Administration (FTA) Safety Management Inspections Uncovers Broad, System, Safety Issues</a:t>
            </a:r>
          </a:p>
          <a:p>
            <a:pPr marL="571500" indent="-571500">
              <a:buFont typeface="Wingdings" panose="05000000000000000000" pitchFamily="2" charset="2"/>
              <a:buChar char="ü"/>
            </a:pPr>
            <a:r>
              <a:rPr lang="en-US" dirty="0"/>
              <a:t>Governor Healey appointments new General Manager, Phil Eng (former LIRR) (Joins in April 2023)</a:t>
            </a:r>
          </a:p>
          <a:p>
            <a:pPr marL="571500" indent="-571500">
              <a:buFont typeface="Wingdings" panose="05000000000000000000" pitchFamily="2" charset="2"/>
              <a:buChar char="ü"/>
            </a:pPr>
            <a:r>
              <a:rPr lang="en-US" dirty="0"/>
              <a:t>Senior safety and infrastructure appointments</a:t>
            </a:r>
          </a:p>
          <a:p>
            <a:pPr marL="800100" lvl="2" indent="-571500">
              <a:buFont typeface="Wingdings" panose="05000000000000000000" pitchFamily="2" charset="2"/>
              <a:buChar char="q"/>
            </a:pPr>
            <a:r>
              <a:rPr lang="en-US" dirty="0"/>
              <a:t>Doug Connett, Chief of Infrastructure</a:t>
            </a:r>
          </a:p>
          <a:p>
            <a:pPr marL="800100" lvl="2" indent="-571500">
              <a:buFont typeface="Wingdings" panose="05000000000000000000" pitchFamily="2" charset="2"/>
              <a:buChar char="q"/>
            </a:pPr>
            <a:r>
              <a:rPr lang="en-US" dirty="0"/>
              <a:t>Sam Zhou, Assistant General Manager of Engineering and Capital </a:t>
            </a:r>
          </a:p>
          <a:p>
            <a:pPr marL="800100" lvl="2" indent="-571500">
              <a:buFont typeface="Wingdings" panose="05000000000000000000" pitchFamily="2" charset="2"/>
              <a:buChar char="q"/>
            </a:pPr>
            <a:r>
              <a:rPr lang="en-US" dirty="0"/>
              <a:t>Rod Brooks, Senior Advisor for Capital, Operations, and Safety </a:t>
            </a:r>
          </a:p>
          <a:p>
            <a:pPr marL="800100" lvl="2" indent="-571500">
              <a:buFont typeface="Wingdings" panose="05000000000000000000" pitchFamily="2" charset="2"/>
              <a:buChar char="q"/>
            </a:pPr>
            <a:r>
              <a:rPr lang="en-US" dirty="0"/>
              <a:t>Dennis Varley, Chief of Stations</a:t>
            </a:r>
          </a:p>
        </p:txBody>
      </p:sp>
      <p:sp>
        <p:nvSpPr>
          <p:cNvPr id="5" name="TextBox 4">
            <a:extLst>
              <a:ext uri="{FF2B5EF4-FFF2-40B4-BE49-F238E27FC236}">
                <a16:creationId xmlns:a16="http://schemas.microsoft.com/office/drawing/2014/main" id="{8081A47B-0257-6B22-89C9-51E0CA11B546}"/>
              </a:ext>
            </a:extLst>
          </p:cNvPr>
          <p:cNvSpPr txBox="1"/>
          <p:nvPr/>
        </p:nvSpPr>
        <p:spPr>
          <a:xfrm>
            <a:off x="457199" y="4697880"/>
            <a:ext cx="4572000" cy="200055"/>
          </a:xfrm>
          <a:prstGeom prst="rect">
            <a:avLst/>
          </a:prstGeom>
          <a:noFill/>
        </p:spPr>
        <p:txBody>
          <a:bodyPr wrap="square">
            <a:spAutoFit/>
          </a:bodyPr>
          <a:lstStyle/>
          <a:p>
            <a:r>
              <a:rPr lang="en-US" sz="700" dirty="0"/>
              <a:t>https://www.mbta.com/news/2023-07-27/four-transit-veterans-appointed-new-mbta-leadership-will-oversee-stations</a:t>
            </a:r>
          </a:p>
        </p:txBody>
      </p:sp>
    </p:spTree>
    <p:extLst>
      <p:ext uri="{BB962C8B-B14F-4D97-AF65-F5344CB8AC3E}">
        <p14:creationId xmlns:p14="http://schemas.microsoft.com/office/powerpoint/2010/main" val="347111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0655-21CD-D9C8-8FD2-D44C4F23C8BD}"/>
              </a:ext>
            </a:extLst>
          </p:cNvPr>
          <p:cNvSpPr>
            <a:spLocks noGrp="1"/>
          </p:cNvSpPr>
          <p:nvPr>
            <p:ph type="title"/>
          </p:nvPr>
        </p:nvSpPr>
        <p:spPr/>
        <p:txBody>
          <a:bodyPr>
            <a:noAutofit/>
          </a:bodyPr>
          <a:lstStyle/>
          <a:p>
            <a:r>
              <a:rPr lang="en-US" sz="2800" dirty="0"/>
              <a:t>FTA Safety Management Inspection response Advances in 2023</a:t>
            </a:r>
          </a:p>
        </p:txBody>
      </p:sp>
      <p:sp>
        <p:nvSpPr>
          <p:cNvPr id="3" name="Content Placeholder 2">
            <a:extLst>
              <a:ext uri="{FF2B5EF4-FFF2-40B4-BE49-F238E27FC236}">
                <a16:creationId xmlns:a16="http://schemas.microsoft.com/office/drawing/2014/main" id="{BBA8EF4C-401E-0639-C52F-14204F1E1D8B}"/>
              </a:ext>
            </a:extLst>
          </p:cNvPr>
          <p:cNvSpPr>
            <a:spLocks noGrp="1"/>
          </p:cNvSpPr>
          <p:nvPr>
            <p:ph idx="1"/>
          </p:nvPr>
        </p:nvSpPr>
        <p:spPr>
          <a:xfrm>
            <a:off x="457201" y="1303408"/>
            <a:ext cx="3250018" cy="3556698"/>
          </a:xfrm>
        </p:spPr>
        <p:txBody>
          <a:bodyPr>
            <a:normAutofit fontScale="85000" lnSpcReduction="20000"/>
          </a:bodyPr>
          <a:lstStyle/>
          <a:p>
            <a:pPr marL="571500" indent="-571500">
              <a:buFont typeface="Wingdings" panose="05000000000000000000" pitchFamily="2" charset="2"/>
              <a:buChar char="ü"/>
            </a:pPr>
            <a:r>
              <a:rPr lang="en-US" sz="2800" dirty="0"/>
              <a:t>FTA Safety Management Inspection Report, August 2022</a:t>
            </a:r>
          </a:p>
          <a:p>
            <a:pPr marL="571500" indent="-571500">
              <a:buFont typeface="Wingdings" panose="05000000000000000000" pitchFamily="2" charset="2"/>
              <a:buChar char="ü"/>
            </a:pPr>
            <a:r>
              <a:rPr lang="en-US" sz="2800" dirty="0"/>
              <a:t>8 Special Directives; 42 findings</a:t>
            </a:r>
          </a:p>
          <a:p>
            <a:pPr marL="571500" indent="-571500">
              <a:buFont typeface="Wingdings" panose="05000000000000000000" pitchFamily="2" charset="2"/>
              <a:buChar char="ü"/>
            </a:pPr>
            <a:r>
              <a:rPr lang="en-US" sz="2800" dirty="0"/>
              <a:t>To date, 8 closed; 34 ongoing</a:t>
            </a:r>
          </a:p>
          <a:p>
            <a:pPr marL="571500" indent="-571500">
              <a:buFont typeface="Wingdings" panose="05000000000000000000" pitchFamily="2" charset="2"/>
              <a:buChar char="ü"/>
            </a:pPr>
            <a:r>
              <a:rPr lang="en-US" sz="2800" dirty="0"/>
              <a:t>Monthly updates on MBTA website</a:t>
            </a:r>
          </a:p>
        </p:txBody>
      </p:sp>
      <p:pic>
        <p:nvPicPr>
          <p:cNvPr id="7" name="Picture 6" descr="A screenshot of a phone&#10;&#10;Description automatically generated">
            <a:extLst>
              <a:ext uri="{FF2B5EF4-FFF2-40B4-BE49-F238E27FC236}">
                <a16:creationId xmlns:a16="http://schemas.microsoft.com/office/drawing/2014/main" id="{9172AFD8-D238-DEB4-2C60-1DF41245ABE1}"/>
              </a:ext>
            </a:extLst>
          </p:cNvPr>
          <p:cNvPicPr>
            <a:picLocks noChangeAspect="1"/>
          </p:cNvPicPr>
          <p:nvPr/>
        </p:nvPicPr>
        <p:blipFill>
          <a:blip r:embed="rId2"/>
          <a:stretch>
            <a:fillRect/>
          </a:stretch>
        </p:blipFill>
        <p:spPr>
          <a:xfrm>
            <a:off x="3803455" y="1183207"/>
            <a:ext cx="1808542" cy="3339207"/>
          </a:xfrm>
          <a:prstGeom prst="rect">
            <a:avLst/>
          </a:prstGeom>
        </p:spPr>
      </p:pic>
      <p:sp>
        <p:nvSpPr>
          <p:cNvPr id="9" name="TextBox 8">
            <a:extLst>
              <a:ext uri="{FF2B5EF4-FFF2-40B4-BE49-F238E27FC236}">
                <a16:creationId xmlns:a16="http://schemas.microsoft.com/office/drawing/2014/main" id="{3D263DB6-B4E2-FF87-CC6A-35926682958B}"/>
              </a:ext>
            </a:extLst>
          </p:cNvPr>
          <p:cNvSpPr txBox="1"/>
          <p:nvPr/>
        </p:nvSpPr>
        <p:spPr>
          <a:xfrm>
            <a:off x="320701" y="4860106"/>
            <a:ext cx="4572000" cy="215444"/>
          </a:xfrm>
          <a:prstGeom prst="rect">
            <a:avLst/>
          </a:prstGeom>
          <a:noFill/>
        </p:spPr>
        <p:txBody>
          <a:bodyPr wrap="square">
            <a:spAutoFit/>
          </a:bodyPr>
          <a:lstStyle/>
          <a:p>
            <a:r>
              <a:rPr lang="en-US" sz="800" dirty="0"/>
              <a:t>https://www.mbta.com/quality-compliance-oversight/fta-safety-management-inspection-response</a:t>
            </a:r>
          </a:p>
        </p:txBody>
      </p:sp>
      <p:sp>
        <p:nvSpPr>
          <p:cNvPr id="10" name="Content Placeholder 2">
            <a:extLst>
              <a:ext uri="{FF2B5EF4-FFF2-40B4-BE49-F238E27FC236}">
                <a16:creationId xmlns:a16="http://schemas.microsoft.com/office/drawing/2014/main" id="{0AF1EAC6-7D16-C93A-5433-AF4F3F3DC0C1}"/>
              </a:ext>
            </a:extLst>
          </p:cNvPr>
          <p:cNvSpPr txBox="1">
            <a:spLocks/>
          </p:cNvSpPr>
          <p:nvPr/>
        </p:nvSpPr>
        <p:spPr>
          <a:xfrm>
            <a:off x="5708234" y="1236202"/>
            <a:ext cx="3250018" cy="3556698"/>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600" b="0" i="0" kern="1200">
                <a:solidFill>
                  <a:schemeClr val="tx1"/>
                </a:solidFill>
                <a:latin typeface="Akkurat Pro Bold"/>
                <a:ea typeface="+mn-ea"/>
                <a:cs typeface="Akkurat Pro Bold"/>
              </a:defRPr>
            </a:lvl1pPr>
            <a:lvl2pPr marL="0" indent="0" algn="l" defTabSz="457200" rtl="0" eaLnBrk="1" latinLnBrk="0" hangingPunct="1">
              <a:lnSpc>
                <a:spcPct val="150000"/>
              </a:lnSpc>
              <a:spcBef>
                <a:spcPct val="20000"/>
              </a:spcBef>
              <a:buFontTx/>
              <a:buNone/>
              <a:defRPr sz="2000" b="0" i="0" kern="1200" cap="all">
                <a:solidFill>
                  <a:schemeClr val="tx1"/>
                </a:solidFill>
                <a:latin typeface="Akkurat Pro Bold"/>
                <a:ea typeface="+mn-ea"/>
                <a:cs typeface="Akkurat Pro Bold"/>
              </a:defRPr>
            </a:lvl2pPr>
            <a:lvl3pPr marL="228600" indent="-274320" algn="l" defTabSz="457200" rtl="0" eaLnBrk="1" latinLnBrk="0" hangingPunct="1">
              <a:spcBef>
                <a:spcPts val="1032"/>
              </a:spcBef>
              <a:buFont typeface="Arial"/>
              <a:buChar char="•"/>
              <a:defRPr sz="1800" b="0" i="0" kern="1200">
                <a:solidFill>
                  <a:schemeClr val="tx1"/>
                </a:solidFill>
                <a:latin typeface="Akkurat Pro Bold"/>
                <a:ea typeface="+mn-ea"/>
                <a:cs typeface="Akkurat Pro Bold"/>
              </a:defRPr>
            </a:lvl3pPr>
            <a:lvl4pPr marL="457200" indent="-228600" algn="l" defTabSz="457200" rtl="0" eaLnBrk="1" latinLnBrk="0" hangingPunct="1">
              <a:spcBef>
                <a:spcPts val="1032"/>
              </a:spcBef>
              <a:buFont typeface="Arial"/>
              <a:buChar char="–"/>
              <a:defRPr sz="1800" b="0" i="0" kern="1200">
                <a:solidFill>
                  <a:srgbClr val="747474"/>
                </a:solidFill>
                <a:latin typeface="Akkurat Pro Bold"/>
                <a:ea typeface="+mn-ea"/>
                <a:cs typeface="Akkurat Pro Bold"/>
              </a:defRPr>
            </a:lvl4pPr>
            <a:lvl5pPr marL="685800" indent="-228600" algn="l" defTabSz="457200" rtl="0" eaLnBrk="1" latinLnBrk="0" hangingPunct="1">
              <a:spcBef>
                <a:spcPct val="20000"/>
              </a:spcBef>
              <a:buFont typeface="Arial"/>
              <a:buChar char="»"/>
              <a:defRPr sz="1800" b="0" i="0" kern="1200">
                <a:solidFill>
                  <a:srgbClr val="747474"/>
                </a:solidFill>
                <a:latin typeface="Akkurat Pro Bold"/>
                <a:ea typeface="+mn-ea"/>
                <a:cs typeface="Akkurat Pro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0" indent="-571500">
              <a:buFont typeface="Wingdings" panose="05000000000000000000" pitchFamily="2" charset="2"/>
              <a:buChar char="ü"/>
            </a:pPr>
            <a:r>
              <a:rPr lang="en-US" sz="2400" dirty="0"/>
              <a:t>MBTA projects substantial progress in 2024</a:t>
            </a:r>
          </a:p>
          <a:p>
            <a:pPr marL="571500" indent="-571500">
              <a:buFont typeface="Wingdings" panose="05000000000000000000" pitchFamily="2" charset="2"/>
              <a:buChar char="ü"/>
            </a:pPr>
            <a:r>
              <a:rPr lang="en-US" sz="2400" dirty="0"/>
              <a:t>Forecast shows 35 findings closed; 7 ongoing by 12/31/2024 </a:t>
            </a:r>
          </a:p>
        </p:txBody>
      </p:sp>
      <p:sp>
        <p:nvSpPr>
          <p:cNvPr id="12" name="TextBox 11">
            <a:extLst>
              <a:ext uri="{FF2B5EF4-FFF2-40B4-BE49-F238E27FC236}">
                <a16:creationId xmlns:a16="http://schemas.microsoft.com/office/drawing/2014/main" id="{405FDAD0-7A37-0DB7-AFD2-645FF21C4513}"/>
              </a:ext>
            </a:extLst>
          </p:cNvPr>
          <p:cNvSpPr txBox="1"/>
          <p:nvPr/>
        </p:nvSpPr>
        <p:spPr>
          <a:xfrm>
            <a:off x="320701" y="4685178"/>
            <a:ext cx="4572000" cy="215444"/>
          </a:xfrm>
          <a:prstGeom prst="rect">
            <a:avLst/>
          </a:prstGeom>
          <a:noFill/>
        </p:spPr>
        <p:txBody>
          <a:bodyPr wrap="square">
            <a:spAutoFit/>
          </a:bodyPr>
          <a:lstStyle/>
          <a:p>
            <a:r>
              <a:rPr lang="en-US" sz="800" dirty="0"/>
              <a:t>https://cdn.mbta.com/sites/default/files/2024-01/1.%20QCO%20Update%20Jan%20Board%202024.pdf</a:t>
            </a:r>
          </a:p>
        </p:txBody>
      </p:sp>
    </p:spTree>
    <p:extLst>
      <p:ext uri="{BB962C8B-B14F-4D97-AF65-F5344CB8AC3E}">
        <p14:creationId xmlns:p14="http://schemas.microsoft.com/office/powerpoint/2010/main" val="373719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D6CD931-BE2B-8413-3C73-BC1D1F5A0EC7}"/>
              </a:ext>
            </a:extLst>
          </p:cNvPr>
          <p:cNvSpPr>
            <a:spLocks noGrp="1"/>
          </p:cNvSpPr>
          <p:nvPr>
            <p:ph type="title"/>
          </p:nvPr>
        </p:nvSpPr>
        <p:spPr>
          <a:xfrm>
            <a:off x="457201" y="283394"/>
            <a:ext cx="8229600" cy="857250"/>
          </a:xfrm>
        </p:spPr>
        <p:txBody>
          <a:bodyPr vert="horz" lIns="91440" tIns="45720" rIns="91440" bIns="45720" rtlCol="0" anchor="t">
            <a:normAutofit/>
          </a:bodyPr>
          <a:lstStyle/>
          <a:p>
            <a:pPr>
              <a:lnSpc>
                <a:spcPct val="90000"/>
              </a:lnSpc>
            </a:pPr>
            <a:r>
              <a:rPr lang="en-US" sz="2000" kern="1200" cap="all" dirty="0">
                <a:latin typeface="Knockout-HTF49-Liteweight"/>
                <a:ea typeface="+mj-ea"/>
                <a:cs typeface="Knockout-HTF30-JuniorWelterwt"/>
              </a:rPr>
              <a:t>MBTA Makes steady progress in 2023 to address speed restrictions</a:t>
            </a:r>
          </a:p>
        </p:txBody>
      </p:sp>
      <p:sp>
        <p:nvSpPr>
          <p:cNvPr id="5" name="TextBox 4">
            <a:extLst>
              <a:ext uri="{FF2B5EF4-FFF2-40B4-BE49-F238E27FC236}">
                <a16:creationId xmlns:a16="http://schemas.microsoft.com/office/drawing/2014/main" id="{B9AFEAC2-2029-7BAF-41F9-5FD976BBACBE}"/>
              </a:ext>
            </a:extLst>
          </p:cNvPr>
          <p:cNvSpPr txBox="1"/>
          <p:nvPr/>
        </p:nvSpPr>
        <p:spPr>
          <a:xfrm>
            <a:off x="588335" y="800986"/>
            <a:ext cx="3888416" cy="3896894"/>
          </a:xfrm>
          <a:prstGeom prst="rect">
            <a:avLst/>
          </a:prstGeom>
        </p:spPr>
        <p:txBody>
          <a:bodyPr vert="horz" lIns="91440" tIns="45720" rIns="91440" bIns="45720" rtlCol="0">
            <a:normAutofit/>
          </a:bodyPr>
          <a:lstStyle/>
          <a:p>
            <a:pPr marL="342900" indent="-342900">
              <a:lnSpc>
                <a:spcPct val="90000"/>
              </a:lnSpc>
              <a:spcBef>
                <a:spcPct val="20000"/>
              </a:spcBef>
              <a:buFont typeface="Wingdings" panose="05000000000000000000" pitchFamily="2" charset="2"/>
              <a:buChar char="ü"/>
            </a:pPr>
            <a:r>
              <a:rPr lang="en-US" dirty="0"/>
              <a:t>Department of Public Utility safety finding March 2023</a:t>
            </a:r>
          </a:p>
          <a:p>
            <a:pPr marL="800100" lvl="1" indent="-342900">
              <a:lnSpc>
                <a:spcPct val="90000"/>
              </a:lnSpc>
              <a:spcBef>
                <a:spcPct val="20000"/>
              </a:spcBef>
              <a:buFont typeface="Wingdings" panose="05000000000000000000" pitchFamily="2" charset="2"/>
              <a:buChar char="ü"/>
            </a:pPr>
            <a:r>
              <a:rPr lang="en-US" dirty="0"/>
              <a:t>Systemwide Slow Zones imposed </a:t>
            </a:r>
            <a:br>
              <a:rPr lang="en-US" dirty="0"/>
            </a:br>
            <a:r>
              <a:rPr lang="en-US" dirty="0"/>
              <a:t>(10 to 23 mph) and triggers targeted track work</a:t>
            </a:r>
          </a:p>
          <a:p>
            <a:pPr marL="800100" lvl="1" indent="-342900">
              <a:lnSpc>
                <a:spcPct val="90000"/>
              </a:lnSpc>
              <a:spcBef>
                <a:spcPct val="20000"/>
              </a:spcBef>
              <a:buFont typeface="Wingdings" panose="05000000000000000000" pitchFamily="2" charset="2"/>
              <a:buChar char="ü"/>
            </a:pPr>
            <a:r>
              <a:rPr lang="en-US" dirty="0"/>
              <a:t>MBTA Launches Speed Restriction Dashboard</a:t>
            </a:r>
          </a:p>
          <a:p>
            <a:pPr marL="800100" lvl="1" indent="-342900">
              <a:lnSpc>
                <a:spcPct val="90000"/>
              </a:lnSpc>
              <a:spcBef>
                <a:spcPct val="20000"/>
              </a:spcBef>
              <a:buFont typeface="Wingdings" panose="05000000000000000000" pitchFamily="2" charset="2"/>
              <a:buChar char="ü"/>
            </a:pPr>
            <a:r>
              <a:rPr lang="en-US" dirty="0"/>
              <a:t>Track work begins </a:t>
            </a:r>
          </a:p>
          <a:p>
            <a:pPr marL="342900" indent="-342900">
              <a:lnSpc>
                <a:spcPct val="90000"/>
              </a:lnSpc>
              <a:spcBef>
                <a:spcPct val="20000"/>
              </a:spcBef>
              <a:buFont typeface="Wingdings" panose="05000000000000000000" pitchFamily="2" charset="2"/>
              <a:buChar char="ü"/>
            </a:pPr>
            <a:r>
              <a:rPr lang="en-US" b="0" i="0" kern="1200" dirty="0"/>
              <a:t>Substantial gains on Green Line and Red Line</a:t>
            </a:r>
          </a:p>
          <a:p>
            <a:pPr marL="342900" indent="-342900">
              <a:lnSpc>
                <a:spcPct val="90000"/>
              </a:lnSpc>
              <a:spcBef>
                <a:spcPct val="20000"/>
              </a:spcBef>
              <a:buFont typeface="Wingdings" panose="05000000000000000000" pitchFamily="2" charset="2"/>
              <a:buChar char="ü"/>
            </a:pPr>
            <a:r>
              <a:rPr lang="en-US" b="0" i="0" kern="1200" dirty="0"/>
              <a:t>2024 Track Improvement Plan launched</a:t>
            </a:r>
          </a:p>
        </p:txBody>
      </p:sp>
      <p:graphicFrame>
        <p:nvGraphicFramePr>
          <p:cNvPr id="4" name="Chart 3">
            <a:extLst>
              <a:ext uri="{FF2B5EF4-FFF2-40B4-BE49-F238E27FC236}">
                <a16:creationId xmlns:a16="http://schemas.microsoft.com/office/drawing/2014/main" id="{59940962-45F2-4630-DD12-9407A4E7E0A8}"/>
              </a:ext>
            </a:extLst>
          </p:cNvPr>
          <p:cNvGraphicFramePr>
            <a:graphicFrameLocks/>
          </p:cNvGraphicFramePr>
          <p:nvPr>
            <p:extLst>
              <p:ext uri="{D42A27DB-BD31-4B8C-83A1-F6EECF244321}">
                <p14:modId xmlns:p14="http://schemas.microsoft.com/office/powerpoint/2010/main" val="1405664673"/>
              </p:ext>
            </p:extLst>
          </p:nvPr>
        </p:nvGraphicFramePr>
        <p:xfrm>
          <a:off x="4429592" y="800986"/>
          <a:ext cx="3957404" cy="389689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5916039E-AE39-2CDE-82EE-F3D42C8470F3}"/>
              </a:ext>
            </a:extLst>
          </p:cNvPr>
          <p:cNvSpPr txBox="1"/>
          <p:nvPr/>
        </p:nvSpPr>
        <p:spPr>
          <a:xfrm>
            <a:off x="4453172" y="4697880"/>
            <a:ext cx="3957403" cy="261610"/>
          </a:xfrm>
          <a:prstGeom prst="rect">
            <a:avLst/>
          </a:prstGeom>
          <a:noFill/>
        </p:spPr>
        <p:txBody>
          <a:bodyPr wrap="square">
            <a:spAutoFit/>
          </a:bodyPr>
          <a:lstStyle/>
          <a:p>
            <a:r>
              <a:rPr lang="en-US" sz="1100" dirty="0">
                <a:hlinkClick r:id="rId4"/>
              </a:rPr>
              <a:t>https://www.mbta.com/performance-metrics/speed-restrictions</a:t>
            </a:r>
            <a:endParaRPr lang="en-US" sz="1100" dirty="0"/>
          </a:p>
        </p:txBody>
      </p:sp>
    </p:spTree>
    <p:extLst>
      <p:ext uri="{BB962C8B-B14F-4D97-AF65-F5344CB8AC3E}">
        <p14:creationId xmlns:p14="http://schemas.microsoft.com/office/powerpoint/2010/main" val="86362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8224-75B1-05F3-A041-9FFAD1FBA07A}"/>
              </a:ext>
            </a:extLst>
          </p:cNvPr>
          <p:cNvSpPr>
            <a:spLocks noGrp="1"/>
          </p:cNvSpPr>
          <p:nvPr>
            <p:ph type="title"/>
          </p:nvPr>
        </p:nvSpPr>
        <p:spPr/>
        <p:txBody>
          <a:bodyPr>
            <a:normAutofit fontScale="90000"/>
          </a:bodyPr>
          <a:lstStyle/>
          <a:p>
            <a:r>
              <a:rPr lang="en-US" dirty="0"/>
              <a:t>Spotlight: Green Line Extension</a:t>
            </a:r>
          </a:p>
        </p:txBody>
      </p:sp>
      <p:pic>
        <p:nvPicPr>
          <p:cNvPr id="5" name="Content Placeholder 4" descr="A diagram of a rail extension&#10;&#10;Description automatically generated">
            <a:extLst>
              <a:ext uri="{FF2B5EF4-FFF2-40B4-BE49-F238E27FC236}">
                <a16:creationId xmlns:a16="http://schemas.microsoft.com/office/drawing/2014/main" id="{2863122B-BAB2-E496-5671-3736CE6CF9C5}"/>
              </a:ext>
            </a:extLst>
          </p:cNvPr>
          <p:cNvPicPr>
            <a:picLocks noGrp="1" noChangeAspect="1"/>
          </p:cNvPicPr>
          <p:nvPr>
            <p:ph idx="1"/>
          </p:nvPr>
        </p:nvPicPr>
        <p:blipFill>
          <a:blip r:embed="rId2"/>
          <a:stretch>
            <a:fillRect/>
          </a:stretch>
        </p:blipFill>
        <p:spPr>
          <a:xfrm>
            <a:off x="4572000" y="1367774"/>
            <a:ext cx="3466652" cy="3394075"/>
          </a:xfrm>
        </p:spPr>
      </p:pic>
      <p:sp>
        <p:nvSpPr>
          <p:cNvPr id="7" name="TextBox 6">
            <a:extLst>
              <a:ext uri="{FF2B5EF4-FFF2-40B4-BE49-F238E27FC236}">
                <a16:creationId xmlns:a16="http://schemas.microsoft.com/office/drawing/2014/main" id="{1DE1CCE6-A9A3-94B8-46D5-1C552FFA7928}"/>
              </a:ext>
            </a:extLst>
          </p:cNvPr>
          <p:cNvSpPr txBox="1"/>
          <p:nvPr/>
        </p:nvSpPr>
        <p:spPr>
          <a:xfrm>
            <a:off x="385095" y="1140644"/>
            <a:ext cx="4051994" cy="3970318"/>
          </a:xfrm>
          <a:prstGeom prst="rect">
            <a:avLst/>
          </a:prstGeom>
          <a:noFill/>
        </p:spPr>
        <p:txBody>
          <a:bodyPr wrap="square">
            <a:spAutoFit/>
          </a:bodyPr>
          <a:lstStyle/>
          <a:p>
            <a:pPr marL="571500" indent="-571500">
              <a:buFont typeface="Wingdings" panose="05000000000000000000" pitchFamily="2" charset="2"/>
              <a:buChar char="ü"/>
            </a:pPr>
            <a:r>
              <a:rPr lang="en-US" sz="1400" dirty="0"/>
              <a:t>As early as 2021, GLX tracks found narrower than project specifications—up to 3/8 of an inch off—no substantial remediation prior to opening, problem left unaddressed</a:t>
            </a:r>
            <a:endParaRPr lang="en-US" sz="1400" dirty="0">
              <a:highlight>
                <a:srgbClr val="FFFF00"/>
              </a:highlight>
            </a:endParaRPr>
          </a:p>
          <a:p>
            <a:pPr marL="1028700" lvl="1" indent="-571500">
              <a:buFont typeface="Wingdings" panose="05000000000000000000" pitchFamily="2" charset="2"/>
              <a:buChar char="ü"/>
            </a:pPr>
            <a:r>
              <a:rPr lang="en-US" sz="1400" dirty="0"/>
              <a:t>Guage is the distance from the inside of the two rails</a:t>
            </a:r>
          </a:p>
          <a:p>
            <a:pPr marL="571500" indent="-571500">
              <a:buFont typeface="Wingdings" panose="05000000000000000000" pitchFamily="2" charset="2"/>
              <a:buChar char="ü"/>
            </a:pPr>
            <a:r>
              <a:rPr lang="en-US" sz="1400" dirty="0"/>
              <a:t>June 2023, the slow zones implemented on 600 feet of the GLX, impacting both branches, slowing trains down to 3 miles an hour</a:t>
            </a:r>
            <a:r>
              <a:rPr lang="en-US" sz="1400" dirty="0">
                <a:latin typeface="Calibri" panose="020F0502020204030204" pitchFamily="34" charset="0"/>
                <a:cs typeface="Calibri" panose="020F0502020204030204" pitchFamily="34" charset="0"/>
              </a:rPr>
              <a:t>―walking pace</a:t>
            </a:r>
          </a:p>
          <a:p>
            <a:pPr marL="571500" indent="-571500">
              <a:buFont typeface="Wingdings" panose="05000000000000000000" pitchFamily="2" charset="2"/>
              <a:buChar char="ü"/>
            </a:pPr>
            <a:r>
              <a:rPr lang="en-US" sz="1400" dirty="0">
                <a:latin typeface="Calibri" panose="020F0502020204030204" pitchFamily="34" charset="0"/>
                <a:cs typeface="Calibri" panose="020F0502020204030204" pitchFamily="34" charset="0"/>
              </a:rPr>
              <a:t>By September 2023, slow zones made up more than 12% of GLX track (totaling more than 1 mile)</a:t>
            </a:r>
          </a:p>
          <a:p>
            <a:pPr marL="571500" indent="-571500">
              <a:buFont typeface="Wingdings" panose="05000000000000000000" pitchFamily="2" charset="2"/>
              <a:buChar char="ü"/>
            </a:pPr>
            <a:r>
              <a:rPr lang="en-US" sz="1400" dirty="0">
                <a:latin typeface="Calibri" panose="020F0502020204030204" pitchFamily="34" charset="0"/>
                <a:cs typeface="Calibri" panose="020F0502020204030204" pitchFamily="34" charset="0"/>
              </a:rPr>
              <a:t>GLX “fix” took longer than expected. According to the MBTA, In January 2024, track work completed, alleviating all current tight gauge conditions along both Green Line Extension branches</a:t>
            </a:r>
          </a:p>
        </p:txBody>
      </p:sp>
      <p:sp>
        <p:nvSpPr>
          <p:cNvPr id="8" name="TextBox 7">
            <a:extLst>
              <a:ext uri="{FF2B5EF4-FFF2-40B4-BE49-F238E27FC236}">
                <a16:creationId xmlns:a16="http://schemas.microsoft.com/office/drawing/2014/main" id="{5749362C-0493-7E1E-C53C-740D4DDC4206}"/>
              </a:ext>
            </a:extLst>
          </p:cNvPr>
          <p:cNvSpPr txBox="1"/>
          <p:nvPr/>
        </p:nvSpPr>
        <p:spPr>
          <a:xfrm>
            <a:off x="4572000" y="4788924"/>
            <a:ext cx="3466652" cy="200055"/>
          </a:xfrm>
          <a:prstGeom prst="rect">
            <a:avLst/>
          </a:prstGeom>
          <a:noFill/>
        </p:spPr>
        <p:txBody>
          <a:bodyPr wrap="square">
            <a:spAutoFit/>
          </a:bodyPr>
          <a:lstStyle/>
          <a:p>
            <a:r>
              <a:rPr lang="en-US" sz="700" dirty="0"/>
              <a:t>https://www.bostonglobe.com/2023/12/21/metro/mbta-green-line-extension-issues/</a:t>
            </a:r>
          </a:p>
        </p:txBody>
      </p:sp>
    </p:spTree>
    <p:extLst>
      <p:ext uri="{BB962C8B-B14F-4D97-AF65-F5344CB8AC3E}">
        <p14:creationId xmlns:p14="http://schemas.microsoft.com/office/powerpoint/2010/main" val="151523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60DA3-F43C-DD5D-62CA-67675D00CFF4}"/>
              </a:ext>
            </a:extLst>
          </p:cNvPr>
          <p:cNvSpPr>
            <a:spLocks noGrp="1"/>
          </p:cNvSpPr>
          <p:nvPr>
            <p:ph type="title"/>
          </p:nvPr>
        </p:nvSpPr>
        <p:spPr/>
        <p:txBody>
          <a:bodyPr>
            <a:normAutofit/>
          </a:bodyPr>
          <a:lstStyle/>
          <a:p>
            <a:r>
              <a:rPr lang="en-US" dirty="0"/>
              <a:t>Service</a:t>
            </a:r>
          </a:p>
        </p:txBody>
      </p:sp>
      <p:sp>
        <p:nvSpPr>
          <p:cNvPr id="3" name="Content Placeholder 2">
            <a:extLst>
              <a:ext uri="{FF2B5EF4-FFF2-40B4-BE49-F238E27FC236}">
                <a16:creationId xmlns:a16="http://schemas.microsoft.com/office/drawing/2014/main" id="{030BB29F-9235-28F1-F9ED-B9160D374ED9}"/>
              </a:ext>
            </a:extLst>
          </p:cNvPr>
          <p:cNvSpPr>
            <a:spLocks noGrp="1"/>
          </p:cNvSpPr>
          <p:nvPr>
            <p:ph idx="1"/>
          </p:nvPr>
        </p:nvSpPr>
        <p:spPr/>
        <p:txBody>
          <a:bodyPr>
            <a:normAutofit fontScale="92500" lnSpcReduction="20000"/>
          </a:bodyPr>
          <a:lstStyle/>
          <a:p>
            <a:pPr marL="571500" indent="-571500">
              <a:buFont typeface="Wingdings" panose="05000000000000000000" pitchFamily="2" charset="2"/>
              <a:buChar char="ü"/>
            </a:pPr>
            <a:r>
              <a:rPr lang="en-US" dirty="0"/>
              <a:t>Service in 2023 is still below pre-pandemic levels</a:t>
            </a:r>
          </a:p>
          <a:p>
            <a:pPr marL="571500" lvl="1" indent="-571500">
              <a:buFont typeface="Wingdings" panose="05000000000000000000" pitchFamily="2" charset="2"/>
              <a:buChar char="ü"/>
            </a:pPr>
            <a:r>
              <a:rPr lang="en-US" dirty="0"/>
              <a:t>Speed restrictions and ongoing track work continue to impact service levels </a:t>
            </a:r>
          </a:p>
          <a:p>
            <a:pPr marL="571500" lvl="1" indent="-571500">
              <a:buFont typeface="Wingdings" panose="05000000000000000000" pitchFamily="2" charset="2"/>
              <a:buChar char="ü"/>
            </a:pPr>
            <a:r>
              <a:rPr lang="en-US" dirty="0"/>
              <a:t>Workforce challenges (bus operator, Operations Control Center [OCC] Dispatchers) aggravate stresses </a:t>
            </a:r>
          </a:p>
          <a:p>
            <a:pPr marL="571500" lvl="1" indent="-571500">
              <a:buFont typeface="Wingdings" panose="05000000000000000000" pitchFamily="2" charset="2"/>
              <a:buChar char="ü"/>
            </a:pPr>
            <a:r>
              <a:rPr lang="en-US" dirty="0"/>
              <a:t>Delayed delivery of Orange and Red Line cars present rolling stock issues </a:t>
            </a:r>
          </a:p>
          <a:p>
            <a:endParaRPr lang="en-US" dirty="0"/>
          </a:p>
        </p:txBody>
      </p:sp>
    </p:spTree>
    <p:extLst>
      <p:ext uri="{BB962C8B-B14F-4D97-AF65-F5344CB8AC3E}">
        <p14:creationId xmlns:p14="http://schemas.microsoft.com/office/powerpoint/2010/main" val="3608015561"/>
      </p:ext>
    </p:extLst>
  </p:cSld>
  <p:clrMapOvr>
    <a:masterClrMapping/>
  </p:clrMapOvr>
</p:sld>
</file>

<file path=ppt/theme/theme1.xml><?xml version="1.0" encoding="utf-8"?>
<a:theme xmlns:a="http://schemas.openxmlformats.org/drawingml/2006/main" name="Office Theme">
  <a:themeElements>
    <a:clrScheme name="A Better City">
      <a:dk1>
        <a:sysClr val="windowText" lastClr="000000"/>
      </a:dk1>
      <a:lt1>
        <a:sysClr val="window" lastClr="FFFFFF"/>
      </a:lt1>
      <a:dk2>
        <a:srgbClr val="184171"/>
      </a:dk2>
      <a:lt2>
        <a:srgbClr val="004157"/>
      </a:lt2>
      <a:accent1>
        <a:srgbClr val="00A4B5"/>
      </a:accent1>
      <a:accent2>
        <a:srgbClr val="007298"/>
      </a:accent2>
      <a:accent3>
        <a:srgbClr val="E75300"/>
      </a:accent3>
      <a:accent4>
        <a:srgbClr val="A03123"/>
      </a:accent4>
      <a:accent5>
        <a:srgbClr val="F9BE00"/>
      </a:accent5>
      <a:accent6>
        <a:srgbClr val="2E394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sport Wide Screen">
  <a:themeElements>
    <a:clrScheme name="Massport 1">
      <a:dk1>
        <a:srgbClr val="343433"/>
      </a:dk1>
      <a:lt1>
        <a:srgbClr val="FEFFFF"/>
      </a:lt1>
      <a:dk2>
        <a:srgbClr val="86A4D3"/>
      </a:dk2>
      <a:lt2>
        <a:srgbClr val="FEFFFF"/>
      </a:lt2>
      <a:accent1>
        <a:srgbClr val="006AB6"/>
      </a:accent1>
      <a:accent2>
        <a:srgbClr val="86A4D3"/>
      </a:accent2>
      <a:accent3>
        <a:srgbClr val="F0661D"/>
      </a:accent3>
      <a:accent4>
        <a:srgbClr val="E69F14"/>
      </a:accent4>
      <a:accent5>
        <a:srgbClr val="6FB243"/>
      </a:accent5>
      <a:accent6>
        <a:srgbClr val="009986"/>
      </a:accent6>
      <a:hlink>
        <a:srgbClr val="727B80"/>
      </a:hlink>
      <a:folHlink>
        <a:srgbClr val="75D5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e5c9990-b49e-448a-b875-e21915279809" xsi:nil="true"/>
    <lcf76f155ced4ddcb4097134ff3c332f xmlns="55d254db-78af-4d74-b171-098844b5d48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2293346A1FF64C9DD52E6C0D110A56" ma:contentTypeVersion="18" ma:contentTypeDescription="Create a new document." ma:contentTypeScope="" ma:versionID="83b5f324a5d31f5ec4411992a01429ff">
  <xsd:schema xmlns:xsd="http://www.w3.org/2001/XMLSchema" xmlns:xs="http://www.w3.org/2001/XMLSchema" xmlns:p="http://schemas.microsoft.com/office/2006/metadata/properties" xmlns:ns2="55d254db-78af-4d74-b171-098844b5d48a" xmlns:ns3="2e5c9990-b49e-448a-b875-e21915279809" targetNamespace="http://schemas.microsoft.com/office/2006/metadata/properties" ma:root="true" ma:fieldsID="99da48d17c3f14324a8f3d0a64d1f848" ns2:_="" ns3:_="">
    <xsd:import namespace="55d254db-78af-4d74-b171-098844b5d48a"/>
    <xsd:import namespace="2e5c9990-b49e-448a-b875-e219152798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254db-78af-4d74-b171-098844b5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586264-ffb6-49da-a537-e3fc11de7c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5c9990-b49e-448a-b875-e2191527980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b09e6fb-a302-46ec-a5c4-6fed1f9ecdb2}" ma:internalName="TaxCatchAll" ma:showField="CatchAllData" ma:web="2e5c9990-b49e-448a-b875-e219152798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microsoft.com/office/infopath/2007/PartnerControls"/>
    <ds:schemaRef ds:uri="55d254db-78af-4d74-b171-098844b5d48a"/>
    <ds:schemaRef ds:uri="http://www.w3.org/XML/1998/namespace"/>
    <ds:schemaRef ds:uri="http://purl.org/dc/elements/1.1/"/>
    <ds:schemaRef ds:uri="http://schemas.openxmlformats.org/package/2006/metadata/core-properties"/>
    <ds:schemaRef ds:uri="2e5c9990-b49e-448a-b875-e2191527980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0F61E6A-8A05-444B-B88D-6567EBD0C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d254db-78af-4d74-b171-098844b5d48a"/>
    <ds:schemaRef ds:uri="2e5c9990-b49e-448a-b875-e21915279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41245</TotalTime>
  <Words>1625</Words>
  <Application>Microsoft Office PowerPoint</Application>
  <PresentationFormat>On-screen Show (16:9)</PresentationFormat>
  <Paragraphs>175</Paragraphs>
  <Slides>26</Slides>
  <Notes>5</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Massport Wide Screen</vt:lpstr>
      <vt:lpstr>PowerPoint Presentation</vt:lpstr>
      <vt:lpstr>2023 year In review  MBTA safety, service, staffing</vt:lpstr>
      <vt:lpstr>Safety, Service, Staffing </vt:lpstr>
      <vt:lpstr>Snapshot: Safety, Service, Staffing</vt:lpstr>
      <vt:lpstr>Safety</vt:lpstr>
      <vt:lpstr>FTA Safety Management Inspection response Advances in 2023</vt:lpstr>
      <vt:lpstr>MBTA Makes steady progress in 2023 to address speed restrictions</vt:lpstr>
      <vt:lpstr>Spotlight: Green Line Extension</vt:lpstr>
      <vt:lpstr>Service</vt:lpstr>
      <vt:lpstr>Travel Times fluctuate in 2023</vt:lpstr>
      <vt:lpstr>Travel Time Savings</vt:lpstr>
      <vt:lpstr>Update: Orange &amp; Red Line Cars</vt:lpstr>
      <vt:lpstr>Ridership rebounds unequally</vt:lpstr>
      <vt:lpstr>Weekday Subway Ridership in 2023</vt:lpstr>
      <vt:lpstr>Weekend Subway Ridership in 2023</vt:lpstr>
      <vt:lpstr>Commuter Rail Ridership rebounds</vt:lpstr>
      <vt:lpstr>Commuter Rail Ridership</vt:lpstr>
      <vt:lpstr>Staffing</vt:lpstr>
      <vt:lpstr>PowerPoint Presentation</vt:lpstr>
      <vt:lpstr>Operations Control Center Dispatcher Status</vt:lpstr>
      <vt:lpstr>Questions?</vt:lpstr>
      <vt:lpstr>PowerPoint Presentation</vt:lpstr>
      <vt:lpstr>Sumner Tunnel Closure #Ditchthedrive effective</vt:lpstr>
      <vt:lpstr>Fare policy induces demand</vt:lpstr>
      <vt:lpstr>Fare policy promotes mode shift</vt:lpstr>
      <vt:lpstr>Major increase at airport station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Caitlin Allen-Connelly</cp:lastModifiedBy>
  <cp:revision>621</cp:revision>
  <cp:lastPrinted>2017-02-28T21:29:00Z</cp:lastPrinted>
  <dcterms:created xsi:type="dcterms:W3CDTF">2010-04-12T23:12:02Z</dcterms:created>
  <dcterms:modified xsi:type="dcterms:W3CDTF">2024-03-21T15:48:44Z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0x010100382293346A1FF64C9DD52E6C0D110A56</vt:lpwstr>
  </property>
  <property fmtid="{D5CDD505-2E9C-101B-9397-08002B2CF9AE}" pid="3" name="MediaServiceImageTags">
    <vt:lpwstr/>
  </property>
</Properties>
</file>